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1"/>
  </p:notesMasterIdLst>
  <p:sldIdLst>
    <p:sldId id="256" r:id="rId3"/>
    <p:sldId id="257" r:id="rId4"/>
    <p:sldId id="258" r:id="rId5"/>
    <p:sldId id="288" r:id="rId6"/>
    <p:sldId id="297" r:id="rId7"/>
    <p:sldId id="304" r:id="rId8"/>
    <p:sldId id="305" r:id="rId9"/>
    <p:sldId id="306" r:id="rId10"/>
    <p:sldId id="299" r:id="rId11"/>
    <p:sldId id="300" r:id="rId12"/>
    <p:sldId id="301" r:id="rId13"/>
    <p:sldId id="302" r:id="rId14"/>
    <p:sldId id="307" r:id="rId15"/>
    <p:sldId id="303" r:id="rId16"/>
    <p:sldId id="308" r:id="rId17"/>
    <p:sldId id="276" r:id="rId18"/>
    <p:sldId id="277" r:id="rId19"/>
    <p:sldId id="278"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9/Z9I2N/BGZe/EsBCib5mEWJ8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6" d="100"/>
          <a:sy n="86" d="100"/>
        </p:scale>
        <p:origin x="-54"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54703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191146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83258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46213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982729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897255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86798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81732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210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 name="Google Shape;26;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90879324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85" name="Google Shape;85;p1"/>
          <p:cNvSpPr txBox="1">
            <a:spLocks noGrp="1"/>
          </p:cNvSpPr>
          <p:nvPr>
            <p:ph type="subTitle" idx="1"/>
          </p:nvPr>
        </p:nvSpPr>
        <p:spPr>
          <a:xfrm>
            <a:off x="1524000" y="3589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CA"/>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17FDF-9932-4DC0-942B-099C614839C4}"/>
              </a:ext>
            </a:extLst>
          </p:cNvPr>
          <p:cNvSpPr>
            <a:spLocks noGrp="1"/>
          </p:cNvSpPr>
          <p:nvPr>
            <p:ph type="title"/>
          </p:nvPr>
        </p:nvSpPr>
        <p:spPr/>
        <p:txBody>
          <a:bodyPr/>
          <a:lstStyle/>
          <a:p>
            <a:r>
              <a:rPr lang="en-CA" dirty="0"/>
              <a:t>The Kingdom: God Reigns</a:t>
            </a:r>
          </a:p>
        </p:txBody>
      </p:sp>
      <p:sp>
        <p:nvSpPr>
          <p:cNvPr id="3" name="Text Placeholder 2">
            <a:extLst>
              <a:ext uri="{FF2B5EF4-FFF2-40B4-BE49-F238E27FC236}">
                <a16:creationId xmlns:a16="http://schemas.microsoft.com/office/drawing/2014/main" id="{9F5599AA-5C17-45CF-9380-02B2E6465059}"/>
              </a:ext>
            </a:extLst>
          </p:cNvPr>
          <p:cNvSpPr>
            <a:spLocks noGrp="1"/>
          </p:cNvSpPr>
          <p:nvPr>
            <p:ph type="body" idx="1"/>
          </p:nvPr>
        </p:nvSpPr>
        <p:spPr/>
        <p:txBody>
          <a:bodyPr/>
          <a:lstStyle/>
          <a:p>
            <a:r>
              <a:rPr lang="en-US" dirty="0"/>
              <a:t>“The </a:t>
            </a:r>
            <a:r>
              <a:rPr lang="en-US" cap="small" dirty="0"/>
              <a:t>Lord</a:t>
            </a:r>
            <a:r>
              <a:rPr lang="en-US" dirty="0"/>
              <a:t> reigns for ever and ever.” Exodus 15:18</a:t>
            </a:r>
            <a:endParaRPr lang="en-CA" dirty="0"/>
          </a:p>
        </p:txBody>
      </p:sp>
    </p:spTree>
    <p:extLst>
      <p:ext uri="{BB962C8B-B14F-4D97-AF65-F5344CB8AC3E}">
        <p14:creationId xmlns:p14="http://schemas.microsoft.com/office/powerpoint/2010/main" val="324436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33E9-3C8F-42E1-ABF8-F9E58F9F5CD7}"/>
              </a:ext>
            </a:extLst>
          </p:cNvPr>
          <p:cNvSpPr>
            <a:spLocks noGrp="1"/>
          </p:cNvSpPr>
          <p:nvPr>
            <p:ph type="title"/>
          </p:nvPr>
        </p:nvSpPr>
        <p:spPr/>
        <p:txBody>
          <a:bodyPr/>
          <a:lstStyle/>
          <a:p>
            <a:r>
              <a:rPr lang="en-CA" dirty="0"/>
              <a:t>The Kingdom: God is Obeyed </a:t>
            </a:r>
          </a:p>
        </p:txBody>
      </p:sp>
      <p:sp>
        <p:nvSpPr>
          <p:cNvPr id="3" name="Text Placeholder 2">
            <a:extLst>
              <a:ext uri="{FF2B5EF4-FFF2-40B4-BE49-F238E27FC236}">
                <a16:creationId xmlns:a16="http://schemas.microsoft.com/office/drawing/2014/main" id="{B2E05FD5-BB9B-4B40-8EC5-23AB763C33A3}"/>
              </a:ext>
            </a:extLst>
          </p:cNvPr>
          <p:cNvSpPr>
            <a:spLocks noGrp="1"/>
          </p:cNvSpPr>
          <p:nvPr>
            <p:ph type="body" idx="1"/>
          </p:nvPr>
        </p:nvSpPr>
        <p:spPr>
          <a:xfrm>
            <a:off x="838200" y="1825625"/>
            <a:ext cx="10515600" cy="4109662"/>
          </a:xfrm>
        </p:spPr>
        <p:txBody>
          <a:bodyPr>
            <a:normAutofit fontScale="85000" lnSpcReduction="20000"/>
          </a:bodyPr>
          <a:lstStyle/>
          <a:p>
            <a:pPr marL="114300" indent="0">
              <a:buNone/>
            </a:pPr>
            <a:r>
              <a:rPr lang="en-US" b="1" dirty="0"/>
              <a:t>Exodus 19:3-8</a:t>
            </a:r>
          </a:p>
          <a:p>
            <a:pPr marL="114300" indent="0">
              <a:buNone/>
            </a:pPr>
            <a:endParaRPr lang="en-US" b="1" dirty="0"/>
          </a:p>
          <a:p>
            <a:pPr marL="114300" indent="0">
              <a:buNone/>
            </a:pPr>
            <a:r>
              <a:rPr lang="en-US" dirty="0"/>
              <a:t>“Then Moses went up to God, and the </a:t>
            </a:r>
            <a:r>
              <a:rPr lang="en-US" cap="small" dirty="0"/>
              <a:t>Lord</a:t>
            </a:r>
            <a:r>
              <a:rPr lang="en-US" dirty="0"/>
              <a:t> called to him from the mountain and said, “This is what you are to say to the descendants of Jacob and what you are to tell the people of Israel: ‘You yourselves have seen what I did to Egypt, and how I carried you on eagles’ wings and brought you to myself. Now if you obey me fully and keep my covenant, then out of all nations you will be my treasured possession. Although the whole earth is mine, you</a:t>
            </a:r>
            <a:r>
              <a:rPr lang="en-US" baseline="30000" dirty="0"/>
              <a:t> </a:t>
            </a:r>
            <a:r>
              <a:rPr lang="en-US" dirty="0"/>
              <a:t>will be for me a kingdom of priests and a holy nation.’ These are the words you are to speak to the Israelites.”</a:t>
            </a:r>
          </a:p>
          <a:p>
            <a:pPr marL="114300" indent="0">
              <a:buNone/>
            </a:pPr>
            <a:endParaRPr lang="en-US" dirty="0"/>
          </a:p>
          <a:p>
            <a:pPr marL="114300" indent="0">
              <a:buNone/>
            </a:pPr>
            <a:r>
              <a:rPr lang="en-US" dirty="0"/>
              <a:t>So Moses went back and summoned the elders of the people and set before them all the words the </a:t>
            </a:r>
            <a:r>
              <a:rPr lang="en-US" cap="small" dirty="0"/>
              <a:t>Lord</a:t>
            </a:r>
            <a:r>
              <a:rPr lang="en-US" dirty="0"/>
              <a:t> had commanded him to speak. The people all responded together, “We will do everything the </a:t>
            </a:r>
            <a:r>
              <a:rPr lang="en-US" cap="small" dirty="0"/>
              <a:t>Lord</a:t>
            </a:r>
            <a:r>
              <a:rPr lang="en-US" dirty="0"/>
              <a:t> has said.” </a:t>
            </a:r>
            <a:endParaRPr lang="en-CA" dirty="0"/>
          </a:p>
        </p:txBody>
      </p:sp>
    </p:spTree>
    <p:extLst>
      <p:ext uri="{BB962C8B-B14F-4D97-AF65-F5344CB8AC3E}">
        <p14:creationId xmlns:p14="http://schemas.microsoft.com/office/powerpoint/2010/main" val="291621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1E39-8B29-435D-8E39-0762B1EA10C3}"/>
              </a:ext>
            </a:extLst>
          </p:cNvPr>
          <p:cNvSpPr>
            <a:spLocks noGrp="1"/>
          </p:cNvSpPr>
          <p:nvPr>
            <p:ph type="title"/>
          </p:nvPr>
        </p:nvSpPr>
        <p:spPr/>
        <p:txBody>
          <a:bodyPr/>
          <a:lstStyle/>
          <a:p>
            <a:r>
              <a:rPr lang="en-CA" dirty="0"/>
              <a:t>God’s Kingdom Comes When…</a:t>
            </a:r>
          </a:p>
        </p:txBody>
      </p:sp>
      <p:sp>
        <p:nvSpPr>
          <p:cNvPr id="3" name="Text Placeholder 2">
            <a:extLst>
              <a:ext uri="{FF2B5EF4-FFF2-40B4-BE49-F238E27FC236}">
                <a16:creationId xmlns:a16="http://schemas.microsoft.com/office/drawing/2014/main" id="{015E8ED8-11B4-4E55-BDE9-BD2CE22E72B6}"/>
              </a:ext>
            </a:extLst>
          </p:cNvPr>
          <p:cNvSpPr>
            <a:spLocks noGrp="1"/>
          </p:cNvSpPr>
          <p:nvPr>
            <p:ph type="body" idx="1"/>
          </p:nvPr>
        </p:nvSpPr>
        <p:spPr/>
        <p:txBody>
          <a:bodyPr/>
          <a:lstStyle/>
          <a:p>
            <a:pPr fontAlgn="base"/>
            <a:r>
              <a:rPr lang="en-US" dirty="0"/>
              <a:t>He steps in with power</a:t>
            </a:r>
          </a:p>
          <a:p>
            <a:pPr fontAlgn="base"/>
            <a:r>
              <a:rPr lang="en-US" dirty="0"/>
              <a:t>His reign is acclaimed</a:t>
            </a:r>
          </a:p>
          <a:p>
            <a:pPr fontAlgn="base"/>
            <a:r>
              <a:rPr lang="en-US" dirty="0"/>
              <a:t>His reign is acknowledged by obedience </a:t>
            </a:r>
          </a:p>
          <a:p>
            <a:endParaRPr lang="en-CA" dirty="0"/>
          </a:p>
        </p:txBody>
      </p:sp>
    </p:spTree>
    <p:extLst>
      <p:ext uri="{BB962C8B-B14F-4D97-AF65-F5344CB8AC3E}">
        <p14:creationId xmlns:p14="http://schemas.microsoft.com/office/powerpoint/2010/main" val="26898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6282F8-4524-42D5-B76B-D615AB16D61C}"/>
              </a:ext>
            </a:extLst>
          </p:cNvPr>
          <p:cNvSpPr>
            <a:spLocks noGrp="1"/>
          </p:cNvSpPr>
          <p:nvPr>
            <p:ph type="title"/>
          </p:nvPr>
        </p:nvSpPr>
        <p:spPr/>
        <p:txBody>
          <a:bodyPr/>
          <a:lstStyle/>
          <a:p>
            <a:r>
              <a:rPr lang="en-CA" dirty="0"/>
              <a:t>Our God Reigns! </a:t>
            </a:r>
          </a:p>
        </p:txBody>
      </p:sp>
      <p:sp>
        <p:nvSpPr>
          <p:cNvPr id="3" name="Text Placeholder 2">
            <a:extLst>
              <a:ext uri="{FF2B5EF4-FFF2-40B4-BE49-F238E27FC236}">
                <a16:creationId xmlns:a16="http://schemas.microsoft.com/office/drawing/2014/main" id="{3B620231-025E-4150-821B-72B773A53589}"/>
              </a:ext>
            </a:extLst>
          </p:cNvPr>
          <p:cNvSpPr>
            <a:spLocks noGrp="1"/>
          </p:cNvSpPr>
          <p:nvPr>
            <p:ph type="body" idx="1"/>
          </p:nvPr>
        </p:nvSpPr>
        <p:spPr/>
        <p:txBody>
          <a:bodyPr>
            <a:normAutofit fontScale="85000" lnSpcReduction="20000"/>
          </a:bodyPr>
          <a:lstStyle/>
          <a:p>
            <a:r>
              <a:rPr lang="en-US" dirty="0"/>
              <a:t>The reign of God brings “wholeness and fulness of life, when all things are as God intended them to be, when we are at peace with God, with ourselves and with the world.”</a:t>
            </a:r>
          </a:p>
          <a:p>
            <a:pPr marL="114300" indent="0">
              <a:buNone/>
            </a:pPr>
            <a:endParaRPr lang="en-US" dirty="0"/>
          </a:p>
          <a:p>
            <a:r>
              <a:rPr lang="en-US" dirty="0"/>
              <a:t>“The good news of the kingdom of God that is to go out to the ends of the earth, to bring comfort and joy to all nations, is the good news of the living God who reigns, who returns to his rightful inheritance, and who redeems the whole world. And all of these things God will accomplish through his mighty arm -- his Arm (his Servant), outstretched in gentle compassion, outstretched in suffering love, and outstretched in cosmic victory. The gospel is on its way.” </a:t>
            </a:r>
          </a:p>
          <a:p>
            <a:endParaRPr lang="en-US" dirty="0"/>
          </a:p>
          <a:p>
            <a:pPr marL="114300" indent="0">
              <a:buNone/>
            </a:pPr>
            <a:r>
              <a:rPr lang="en-US" i="1" dirty="0"/>
              <a:t>The Mission of God’s People</a:t>
            </a:r>
            <a:r>
              <a:rPr lang="en-US" dirty="0"/>
              <a:t>, Christopher Wright</a:t>
            </a:r>
            <a:br>
              <a:rPr lang="en-US" dirty="0"/>
            </a:br>
            <a:endParaRPr lang="en-CA" dirty="0"/>
          </a:p>
        </p:txBody>
      </p:sp>
    </p:spTree>
    <p:extLst>
      <p:ext uri="{BB962C8B-B14F-4D97-AF65-F5344CB8AC3E}">
        <p14:creationId xmlns:p14="http://schemas.microsoft.com/office/powerpoint/2010/main" val="198940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0DB5-A85F-48D9-902A-BB16901D8273}"/>
              </a:ext>
            </a:extLst>
          </p:cNvPr>
          <p:cNvSpPr>
            <a:spLocks noGrp="1"/>
          </p:cNvSpPr>
          <p:nvPr>
            <p:ph type="title"/>
          </p:nvPr>
        </p:nvSpPr>
        <p:spPr/>
        <p:txBody>
          <a:bodyPr/>
          <a:lstStyle/>
          <a:p>
            <a:r>
              <a:rPr lang="en-CA" dirty="0"/>
              <a:t>How do we declare the Kingdom? </a:t>
            </a:r>
          </a:p>
        </p:txBody>
      </p:sp>
      <p:sp>
        <p:nvSpPr>
          <p:cNvPr id="3" name="Text Placeholder 2">
            <a:extLst>
              <a:ext uri="{FF2B5EF4-FFF2-40B4-BE49-F238E27FC236}">
                <a16:creationId xmlns:a16="http://schemas.microsoft.com/office/drawing/2014/main" id="{092D74ED-70CF-4C4C-BE63-977AF63FCD85}"/>
              </a:ext>
            </a:extLst>
          </p:cNvPr>
          <p:cNvSpPr>
            <a:spLocks noGrp="1"/>
          </p:cNvSpPr>
          <p:nvPr>
            <p:ph type="body" idx="1"/>
          </p:nvPr>
        </p:nvSpPr>
        <p:spPr/>
        <p:txBody>
          <a:bodyPr>
            <a:normAutofit lnSpcReduction="10000"/>
          </a:bodyPr>
          <a:lstStyle/>
          <a:p>
            <a:r>
              <a:rPr lang="en-US" b="1" dirty="0"/>
              <a:t>We bear God’s name well</a:t>
            </a:r>
          </a:p>
          <a:p>
            <a:pPr lvl="1"/>
            <a:r>
              <a:rPr lang="en-US" dirty="0"/>
              <a:t>“You shall not take (bear, carry) the name of the Lord your God in vain, for the Lord will not hold him guiltless who takes his name in vain.” Exodus 20:7 </a:t>
            </a:r>
            <a:endParaRPr lang="en-US" b="1" dirty="0"/>
          </a:p>
          <a:p>
            <a:pPr lvl="1"/>
            <a:r>
              <a:rPr lang="en-US" dirty="0"/>
              <a:t>Show others what He is like</a:t>
            </a:r>
          </a:p>
          <a:p>
            <a:r>
              <a:rPr lang="en-US" b="1" dirty="0"/>
              <a:t>We must go and tell</a:t>
            </a:r>
          </a:p>
          <a:p>
            <a:r>
              <a:rPr lang="en-US" sz="1900" dirty="0"/>
              <a:t>For there is no difference between Jew and Gentile—the same Lord is Lord of all and richly blesses all who call on him, for, “Everyone who calls on the name of the Lord will be saved.” How, then, can they call on the one they have not believed in? And how can they believe in the one of whom they have not heard? And how can they hear without someone preaching to them? And how can anyone preach unless they are sent? As it is written: “How beautiful are the feet of those who bring good news!” – Romans 10:12-15</a:t>
            </a:r>
            <a:br>
              <a:rPr lang="en-US" dirty="0"/>
            </a:br>
            <a:endParaRPr lang="en-CA" dirty="0"/>
          </a:p>
        </p:txBody>
      </p:sp>
    </p:spTree>
    <p:extLst>
      <p:ext uri="{BB962C8B-B14F-4D97-AF65-F5344CB8AC3E}">
        <p14:creationId xmlns:p14="http://schemas.microsoft.com/office/powerpoint/2010/main" val="403339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523F-E14D-40BD-9B4A-25E1EA9EE9F6}"/>
              </a:ext>
            </a:extLst>
          </p:cNvPr>
          <p:cNvSpPr>
            <a:spLocks noGrp="1"/>
          </p:cNvSpPr>
          <p:nvPr>
            <p:ph type="title"/>
          </p:nvPr>
        </p:nvSpPr>
        <p:spPr/>
        <p:txBody>
          <a:bodyPr/>
          <a:lstStyle/>
          <a:p>
            <a:r>
              <a:rPr lang="en-CA" dirty="0"/>
              <a:t>How Did the Disciples Bring the Good News?</a:t>
            </a:r>
          </a:p>
        </p:txBody>
      </p:sp>
      <p:sp>
        <p:nvSpPr>
          <p:cNvPr id="3" name="Text Placeholder 2">
            <a:extLst>
              <a:ext uri="{FF2B5EF4-FFF2-40B4-BE49-F238E27FC236}">
                <a16:creationId xmlns:a16="http://schemas.microsoft.com/office/drawing/2014/main" id="{E7EF497B-5F86-413B-A68E-8F74F088CD9D}"/>
              </a:ext>
            </a:extLst>
          </p:cNvPr>
          <p:cNvSpPr>
            <a:spLocks noGrp="1"/>
          </p:cNvSpPr>
          <p:nvPr>
            <p:ph type="body" idx="1"/>
          </p:nvPr>
        </p:nvSpPr>
        <p:spPr/>
        <p:txBody>
          <a:bodyPr/>
          <a:lstStyle/>
          <a:p>
            <a:r>
              <a:rPr lang="en-CA" b="1" dirty="0"/>
              <a:t>They Share God’s Story</a:t>
            </a:r>
          </a:p>
          <a:p>
            <a:pPr lvl="1"/>
            <a:r>
              <a:rPr lang="en-CA" dirty="0"/>
              <a:t>Peter in Acts 2</a:t>
            </a:r>
          </a:p>
          <a:p>
            <a:pPr lvl="1"/>
            <a:r>
              <a:rPr lang="en-CA" dirty="0"/>
              <a:t>Stephen in Acts 7</a:t>
            </a:r>
          </a:p>
          <a:p>
            <a:r>
              <a:rPr lang="en-CA" b="1" dirty="0"/>
              <a:t>They Engage the Culture</a:t>
            </a:r>
          </a:p>
          <a:p>
            <a:pPr lvl="1"/>
            <a:r>
              <a:rPr lang="en-CA" dirty="0"/>
              <a:t>Peter visits a Gentile’s Home in Acts 10</a:t>
            </a:r>
          </a:p>
          <a:p>
            <a:pPr lvl="1"/>
            <a:r>
              <a:rPr lang="en-CA" dirty="0"/>
              <a:t>Paul preaches to the Athenians in Acts 17</a:t>
            </a:r>
          </a:p>
          <a:p>
            <a:r>
              <a:rPr lang="en-CA" b="1" dirty="0"/>
              <a:t>They Share Their Own Story</a:t>
            </a:r>
          </a:p>
          <a:p>
            <a:pPr lvl="1"/>
            <a:r>
              <a:rPr lang="en-CA" dirty="0"/>
              <a:t>Paul in Acts 22</a:t>
            </a:r>
          </a:p>
        </p:txBody>
      </p:sp>
    </p:spTree>
    <p:extLst>
      <p:ext uri="{BB962C8B-B14F-4D97-AF65-F5344CB8AC3E}">
        <p14:creationId xmlns:p14="http://schemas.microsoft.com/office/powerpoint/2010/main" val="428071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Experience</a:t>
            </a:r>
            <a:endParaRPr/>
          </a:p>
        </p:txBody>
      </p:sp>
      <p:sp>
        <p:nvSpPr>
          <p:cNvPr id="208" name="Google Shape;208;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dirty="0"/>
              <a:t>What is your story with Jesus?</a:t>
            </a:r>
          </a:p>
          <a:p>
            <a:pPr marL="228600" lvl="0" indent="-228600" algn="l" rtl="0">
              <a:lnSpc>
                <a:spcPct val="90000"/>
              </a:lnSpc>
              <a:spcBef>
                <a:spcPts val="0"/>
              </a:spcBef>
              <a:spcAft>
                <a:spcPts val="0"/>
              </a:spcAft>
              <a:buClr>
                <a:schemeClr val="dk1"/>
              </a:buClr>
              <a:buSzPts val="2800"/>
              <a:buChar char="•"/>
            </a:pPr>
            <a:r>
              <a:rPr lang="en-CA" dirty="0"/>
              <a:t>How does it fit into God’s bigger story?</a:t>
            </a:r>
          </a:p>
          <a:p>
            <a:pPr marL="228600" lvl="0" indent="-228600" algn="l" rtl="0">
              <a:lnSpc>
                <a:spcPct val="90000"/>
              </a:lnSpc>
              <a:spcBef>
                <a:spcPts val="0"/>
              </a:spcBef>
              <a:spcAft>
                <a:spcPts val="0"/>
              </a:spcAft>
              <a:buClr>
                <a:schemeClr val="dk1"/>
              </a:buClr>
              <a:buSzPts val="2800"/>
              <a:buChar char="•"/>
            </a:pPr>
            <a:endParaRPr lang="en-CA" dirty="0"/>
          </a:p>
          <a:p>
            <a:pPr marL="228600" lvl="0" indent="-228600" algn="l" rtl="0">
              <a:lnSpc>
                <a:spcPct val="90000"/>
              </a:lnSpc>
              <a:spcBef>
                <a:spcPts val="0"/>
              </a:spcBef>
              <a:spcAft>
                <a:spcPts val="0"/>
              </a:spcAft>
              <a:buClr>
                <a:schemeClr val="dk1"/>
              </a:buClr>
              <a:buSzPts val="2800"/>
              <a:buChar char="•"/>
            </a:pPr>
            <a:r>
              <a:rPr lang="en-CA" dirty="0"/>
              <a:t>Share your story with Jesus in your group.</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2"/>
        <p:cNvGrpSpPr/>
        <p:nvPr/>
      </p:nvGrpSpPr>
      <p:grpSpPr>
        <a:xfrm>
          <a:off x="0" y="0"/>
          <a:ext cx="0" cy="0"/>
          <a:chOff x="0" y="0"/>
          <a:chExt cx="0" cy="0"/>
        </a:xfrm>
      </p:grpSpPr>
      <p:sp>
        <p:nvSpPr>
          <p:cNvPr id="213" name="Google Shape;21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b="1"/>
              <a:t>Practice: Building Our Foundation</a:t>
            </a:r>
            <a:endParaRPr/>
          </a:p>
        </p:txBody>
      </p:sp>
      <p:sp>
        <p:nvSpPr>
          <p:cNvPr id="214" name="Google Shape;214;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fontAlgn="base"/>
            <a:r>
              <a:rPr lang="en-US" dirty="0"/>
              <a:t>Share Jesus with someone this week.</a:t>
            </a:r>
          </a:p>
          <a:p>
            <a:pPr fontAlgn="base"/>
            <a:r>
              <a:rPr lang="en-US" dirty="0"/>
              <a:t>Talk about who He is and what He has done in your life.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18"/>
        <p:cNvGrpSpPr/>
        <p:nvPr/>
      </p:nvGrpSpPr>
      <p:grpSpPr>
        <a:xfrm>
          <a:off x="0" y="0"/>
          <a:ext cx="0" cy="0"/>
          <a:chOff x="0" y="0"/>
          <a:chExt cx="0" cy="0"/>
        </a:xfrm>
      </p:grpSpPr>
      <p:sp>
        <p:nvSpPr>
          <p:cNvPr id="219" name="Google Shape;219;p22"/>
          <p:cNvSpPr txBox="1">
            <a:spLocks noGrp="1"/>
          </p:cNvSpPr>
          <p:nvPr>
            <p:ph type="title"/>
          </p:nvPr>
        </p:nvSpPr>
        <p:spPr>
          <a:xfrm>
            <a:off x="838200" y="365125"/>
            <a:ext cx="10515600" cy="11687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CA" b="1"/>
              <a:t>	Doxology: Expression of Praise to God</a:t>
            </a:r>
            <a:endParaRPr/>
          </a:p>
        </p:txBody>
      </p:sp>
      <p:sp>
        <p:nvSpPr>
          <p:cNvPr id="220" name="Google Shape;220;p22"/>
          <p:cNvSpPr txBox="1">
            <a:spLocks noGrp="1"/>
          </p:cNvSpPr>
          <p:nvPr>
            <p:ph type="body" idx="1"/>
          </p:nvPr>
        </p:nvSpPr>
        <p:spPr>
          <a:xfrm>
            <a:off x="838200" y="1762432"/>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CA"/>
              <a:t>Praise God from Whom all blessings flow.</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Praise Him all creatures here below.</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Praise Him above ye heavenly hosts.</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Praise Father, Son and Holy Ghost.</a:t>
            </a:r>
            <a:endParaRPr/>
          </a:p>
          <a:p>
            <a:pPr marL="0" lvl="0" indent="0" algn="ctr"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r>
              <a:rPr lang="en-CA"/>
              <a:t>Amen.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6"/>
            <a:ext cx="10515600" cy="8294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CA" dirty="0"/>
              <a:t>The Lord’s Prayer</a:t>
            </a:r>
            <a:endParaRPr dirty="0"/>
          </a:p>
        </p:txBody>
      </p:sp>
      <p:sp>
        <p:nvSpPr>
          <p:cNvPr id="91" name="Google Shape;91;p2"/>
          <p:cNvSpPr txBox="1">
            <a:spLocks noGrp="1"/>
          </p:cNvSpPr>
          <p:nvPr>
            <p:ph type="body" idx="1"/>
          </p:nvPr>
        </p:nvSpPr>
        <p:spPr>
          <a:xfrm>
            <a:off x="447368" y="1415846"/>
            <a:ext cx="10515600" cy="498234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endParaRPr dirty="0"/>
          </a:p>
          <a:p>
            <a:pPr marL="914400" lvl="2" indent="0" algn="ctr" rtl="0">
              <a:lnSpc>
                <a:spcPct val="90000"/>
              </a:lnSpc>
              <a:spcBef>
                <a:spcPts val="500"/>
              </a:spcBef>
              <a:spcAft>
                <a:spcPts val="0"/>
              </a:spcAft>
              <a:buClr>
                <a:schemeClr val="dk1"/>
              </a:buClr>
              <a:buSzPct val="100000"/>
              <a:buNone/>
            </a:pPr>
            <a:r>
              <a:rPr lang="en-CA" sz="4400" dirty="0"/>
              <a:t>Our Father, who art in heaven, hallowed be Thy Name.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Thy Kingdom come, Thy will be done </a:t>
            </a:r>
            <a:endParaRPr dirty="0"/>
          </a:p>
          <a:p>
            <a:pPr marL="914400" lvl="2" indent="0" algn="ctr" rtl="0">
              <a:lnSpc>
                <a:spcPct val="90000"/>
              </a:lnSpc>
              <a:spcBef>
                <a:spcPts val="500"/>
              </a:spcBef>
              <a:spcAft>
                <a:spcPts val="0"/>
              </a:spcAft>
              <a:buClr>
                <a:schemeClr val="dk1"/>
              </a:buClr>
              <a:buSzPct val="100000"/>
              <a:buNone/>
            </a:pPr>
            <a:r>
              <a:rPr lang="en-CA" sz="4400" dirty="0"/>
              <a:t>on earth, as it is in heaven.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Give us this day our daily bread.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And forgive us our trespasses, as we forgive those who have trespassed against us.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And lead us not into temptation, but deliver us from evil.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For Thine is the kingdom, and the power, and the glory, for ever and ever.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Amen.</a:t>
            </a:r>
            <a:br>
              <a:rPr lang="en-CA" dirty="0"/>
            </a:br>
            <a:br>
              <a:rPr lang="en-CA" dirty="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dirty="0"/>
              <a:t>Discuss: How did it go last week? </a:t>
            </a:r>
            <a:endParaRPr dirty="0"/>
          </a:p>
        </p:txBody>
      </p:sp>
      <p:sp>
        <p:nvSpPr>
          <p:cNvPr id="97" name="Google Shape;97;p3"/>
          <p:cNvSpPr txBox="1">
            <a:spLocks noGrp="1"/>
          </p:cNvSpPr>
          <p:nvPr>
            <p:ph type="body" idx="1"/>
          </p:nvPr>
        </p:nvSpPr>
        <p:spPr>
          <a:xfrm>
            <a:off x="838200" y="1537855"/>
            <a:ext cx="10515600" cy="463910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endParaRPr lang="en-CA" b="1" dirty="0"/>
          </a:p>
          <a:p>
            <a:pPr marL="228600" lvl="0" indent="-228600" algn="l" rtl="0">
              <a:lnSpc>
                <a:spcPct val="90000"/>
              </a:lnSpc>
              <a:spcBef>
                <a:spcPts val="0"/>
              </a:spcBef>
              <a:spcAft>
                <a:spcPts val="0"/>
              </a:spcAft>
              <a:buClr>
                <a:schemeClr val="dk1"/>
              </a:buClr>
              <a:buSzPts val="2800"/>
              <a:buChar char="•"/>
            </a:pPr>
            <a:r>
              <a:rPr lang="en-CA" b="1" dirty="0"/>
              <a:t>What are you thankful for this week?</a:t>
            </a:r>
          </a:p>
          <a:p>
            <a:pPr marL="0" lvl="0" indent="0" algn="l" rtl="0">
              <a:lnSpc>
                <a:spcPct val="90000"/>
              </a:lnSpc>
              <a:spcBef>
                <a:spcPts val="0"/>
              </a:spcBef>
              <a:spcAft>
                <a:spcPts val="0"/>
              </a:spcAft>
              <a:buClr>
                <a:schemeClr val="dk1"/>
              </a:buClr>
              <a:buSzPts val="2800"/>
              <a:buNone/>
            </a:pPr>
            <a:endParaRPr lang="en-CA" b="1" dirty="0"/>
          </a:p>
          <a:p>
            <a:pPr marL="228600" lvl="0" indent="-228600">
              <a:spcBef>
                <a:spcPts val="0"/>
              </a:spcBef>
              <a:buSzPts val="2800"/>
            </a:pPr>
            <a:r>
              <a:rPr lang="en-US" dirty="0"/>
              <a:t>This week read James or Ephesians. OR Mark or Esther. You can do it!</a:t>
            </a:r>
          </a:p>
          <a:p>
            <a:pPr marL="228600" lvl="0" indent="-228600">
              <a:buSzPts val="2800"/>
            </a:pPr>
            <a:r>
              <a:rPr lang="en-US" dirty="0"/>
              <a:t>Pray before you read.</a:t>
            </a:r>
          </a:p>
          <a:p>
            <a:pPr marL="228600" lvl="0" indent="-228600">
              <a:buSzPts val="2800"/>
            </a:pPr>
            <a:r>
              <a:rPr lang="en-US" dirty="0"/>
              <a:t>Then ask yourself: </a:t>
            </a:r>
          </a:p>
          <a:p>
            <a:pPr marL="685800" lvl="1" indent="-228600">
              <a:buSzPts val="2400"/>
            </a:pPr>
            <a:r>
              <a:rPr lang="en-US" dirty="0"/>
              <a:t>Where are we at in God’s story?</a:t>
            </a:r>
          </a:p>
          <a:p>
            <a:pPr marL="685800" lvl="1" indent="-228600">
              <a:buSzPts val="2400"/>
            </a:pPr>
            <a:r>
              <a:rPr lang="en-US" dirty="0"/>
              <a:t>Who wrote this, to whom, why?</a:t>
            </a:r>
          </a:p>
          <a:p>
            <a:pPr marL="685800" lvl="1" indent="-228600">
              <a:buSzPts val="2400"/>
            </a:pPr>
            <a:r>
              <a:rPr lang="en-US" dirty="0"/>
              <a:t>What is this book saying?</a:t>
            </a:r>
          </a:p>
          <a:p>
            <a:pPr marL="685800" lvl="1" indent="-228600">
              <a:buSzPts val="2400"/>
            </a:pPr>
            <a:r>
              <a:rPr lang="en-US" dirty="0"/>
              <a:t>What does it show me about God?</a:t>
            </a:r>
          </a:p>
          <a:p>
            <a:pPr marL="685800" lvl="1" indent="-228600">
              <a:buSzPts val="2400"/>
            </a:pPr>
            <a:r>
              <a:rPr lang="en-US" dirty="0"/>
              <a:t>How does it apply to my life today?</a:t>
            </a:r>
          </a:p>
          <a:p>
            <a:pPr marL="685800" lvl="1" indent="-228600">
              <a:buSzPts val="2400"/>
            </a:pPr>
            <a:r>
              <a:rPr lang="en-US" dirty="0"/>
              <a:t>How do the Spirit help me put this into practice?</a:t>
            </a: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00"/>
        <p:cNvGrpSpPr/>
        <p:nvPr/>
      </p:nvGrpSpPr>
      <p:grpSpPr>
        <a:xfrm>
          <a:off x="0" y="0"/>
          <a:ext cx="0" cy="0"/>
          <a:chOff x="0" y="0"/>
          <a:chExt cx="0" cy="0"/>
        </a:xfrm>
      </p:grpSpPr>
      <p:sp>
        <p:nvSpPr>
          <p:cNvPr id="201" name="Google Shape;20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dirty="0"/>
              <a:t>Song: Before the Throne of God Above</a:t>
            </a:r>
            <a:endParaRPr dirty="0"/>
          </a:p>
        </p:txBody>
      </p:sp>
      <p:sp>
        <p:nvSpPr>
          <p:cNvPr id="202" name="Google Shape;202;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fontAlgn="base"/>
            <a:r>
              <a:rPr lang="en-US" dirty="0"/>
              <a:t>Written by Charitie Lees Bancroft in the 1860s.</a:t>
            </a:r>
          </a:p>
          <a:p>
            <a:pPr fontAlgn="base"/>
            <a:r>
              <a:rPr lang="en-US" dirty="0"/>
              <a:t>The version we’re listening to is a modern recording by Shane and Shane.</a:t>
            </a:r>
          </a:p>
          <a:p>
            <a:pPr fontAlgn="base"/>
            <a:r>
              <a:rPr lang="en-US" dirty="0"/>
              <a:t>The song is filled with biblical truth about how we are guiltless and righteous before God because of what Jesus did for us on the cross.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07F3-5006-4614-A4B1-FAB8555A175E}"/>
              </a:ext>
            </a:extLst>
          </p:cNvPr>
          <p:cNvSpPr>
            <a:spLocks noGrp="1"/>
          </p:cNvSpPr>
          <p:nvPr>
            <p:ph type="title"/>
          </p:nvPr>
        </p:nvSpPr>
        <p:spPr/>
        <p:txBody>
          <a:bodyPr/>
          <a:lstStyle/>
          <a:p>
            <a:r>
              <a:rPr lang="en-CA" dirty="0"/>
              <a:t>The Gospel of the Kingdom</a:t>
            </a:r>
          </a:p>
        </p:txBody>
      </p:sp>
      <p:pic>
        <p:nvPicPr>
          <p:cNvPr id="6" name="Picture Placeholder 5">
            <a:extLst>
              <a:ext uri="{FF2B5EF4-FFF2-40B4-BE49-F238E27FC236}">
                <a16:creationId xmlns:a16="http://schemas.microsoft.com/office/drawing/2014/main" id="{81BC374F-043E-406F-93E0-638C80610615}"/>
              </a:ext>
            </a:extLst>
          </p:cNvPr>
          <p:cNvPicPr>
            <a:picLocks noGrp="1" noChangeAspect="1"/>
          </p:cNvPicPr>
          <p:nvPr>
            <p:ph type="pic" idx="2"/>
          </p:nvPr>
        </p:nvPicPr>
        <p:blipFill>
          <a:blip r:embed="rId3"/>
          <a:srcRect l="7862" r="7862"/>
          <a:stretch>
            <a:fillRect/>
          </a:stretch>
        </p:blipFill>
        <p:spPr/>
      </p:pic>
      <p:sp>
        <p:nvSpPr>
          <p:cNvPr id="4" name="Text Placeholder 3">
            <a:extLst>
              <a:ext uri="{FF2B5EF4-FFF2-40B4-BE49-F238E27FC236}">
                <a16:creationId xmlns:a16="http://schemas.microsoft.com/office/drawing/2014/main" id="{635C48B7-8809-4C90-8703-6595BC336BA6}"/>
              </a:ext>
            </a:extLst>
          </p:cNvPr>
          <p:cNvSpPr>
            <a:spLocks noGrp="1"/>
          </p:cNvSpPr>
          <p:nvPr>
            <p:ph type="body" idx="1"/>
          </p:nvPr>
        </p:nvSpPr>
        <p:spPr/>
        <p:txBody>
          <a:bodyPr/>
          <a:lstStyle/>
          <a:p>
            <a:pPr marL="228600" indent="0"/>
            <a:endParaRPr lang="en-CA" dirty="0"/>
          </a:p>
        </p:txBody>
      </p:sp>
      <p:pic>
        <p:nvPicPr>
          <p:cNvPr id="5" name="Picture 4">
            <a:extLst>
              <a:ext uri="{FF2B5EF4-FFF2-40B4-BE49-F238E27FC236}">
                <a16:creationId xmlns:a16="http://schemas.microsoft.com/office/drawing/2014/main" id="{06BDC951-3748-4AFB-978E-410B771CBE9D}"/>
              </a:ext>
            </a:extLst>
          </p:cNvPr>
          <p:cNvPicPr>
            <a:picLocks noChangeAspect="1"/>
          </p:cNvPicPr>
          <p:nvPr/>
        </p:nvPicPr>
        <p:blipFill>
          <a:blip r:embed="rId4"/>
          <a:stretch>
            <a:fillRect/>
          </a:stretch>
        </p:blipFill>
        <p:spPr>
          <a:xfrm>
            <a:off x="539374" y="2128852"/>
            <a:ext cx="4143815" cy="2299060"/>
          </a:xfrm>
          <a:prstGeom prst="rect">
            <a:avLst/>
          </a:prstGeom>
        </p:spPr>
      </p:pic>
    </p:spTree>
    <p:extLst>
      <p:ext uri="{BB962C8B-B14F-4D97-AF65-F5344CB8AC3E}">
        <p14:creationId xmlns:p14="http://schemas.microsoft.com/office/powerpoint/2010/main" val="285315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E4CE-12A1-4E6E-B665-C537ECCAAEC0}"/>
              </a:ext>
            </a:extLst>
          </p:cNvPr>
          <p:cNvSpPr>
            <a:spLocks noGrp="1"/>
          </p:cNvSpPr>
          <p:nvPr>
            <p:ph type="title"/>
          </p:nvPr>
        </p:nvSpPr>
        <p:spPr/>
        <p:txBody>
          <a:bodyPr/>
          <a:lstStyle/>
          <a:p>
            <a:r>
              <a:rPr lang="en-CA" dirty="0"/>
              <a:t>Declaring The Kingdom of God</a:t>
            </a:r>
          </a:p>
        </p:txBody>
      </p:sp>
      <p:sp>
        <p:nvSpPr>
          <p:cNvPr id="3" name="Text Placeholder 2">
            <a:extLst>
              <a:ext uri="{FF2B5EF4-FFF2-40B4-BE49-F238E27FC236}">
                <a16:creationId xmlns:a16="http://schemas.microsoft.com/office/drawing/2014/main" id="{E6868F77-981C-4247-AF64-76E525255ED0}"/>
              </a:ext>
            </a:extLst>
          </p:cNvPr>
          <p:cNvSpPr>
            <a:spLocks noGrp="1"/>
          </p:cNvSpPr>
          <p:nvPr>
            <p:ph type="body" idx="1"/>
          </p:nvPr>
        </p:nvSpPr>
        <p:spPr/>
        <p:txBody>
          <a:bodyPr/>
          <a:lstStyle/>
          <a:p>
            <a:pPr marL="114300" indent="0">
              <a:buNone/>
            </a:pPr>
            <a:r>
              <a:rPr lang="en-US" dirty="0"/>
              <a:t>How beautiful on the mountains are the feet of those who bring good news, who proclaim peace, who bring good tidings, who proclaim salvation, who say to Zion, “Your God reigns!” – Isaiah 52:7</a:t>
            </a:r>
            <a:endParaRPr lang="en-CA" dirty="0"/>
          </a:p>
        </p:txBody>
      </p:sp>
    </p:spTree>
    <p:extLst>
      <p:ext uri="{BB962C8B-B14F-4D97-AF65-F5344CB8AC3E}">
        <p14:creationId xmlns:p14="http://schemas.microsoft.com/office/powerpoint/2010/main" val="138220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A646-099F-470B-93DF-8244217D237D}"/>
              </a:ext>
            </a:extLst>
          </p:cNvPr>
          <p:cNvSpPr>
            <a:spLocks noGrp="1"/>
          </p:cNvSpPr>
          <p:nvPr>
            <p:ph type="title"/>
          </p:nvPr>
        </p:nvSpPr>
        <p:spPr/>
        <p:txBody>
          <a:bodyPr/>
          <a:lstStyle/>
          <a:p>
            <a:r>
              <a:rPr lang="en-CA" dirty="0"/>
              <a:t>Definitions of the Kingdom</a:t>
            </a:r>
          </a:p>
        </p:txBody>
      </p:sp>
      <p:sp>
        <p:nvSpPr>
          <p:cNvPr id="3" name="Text Placeholder 2">
            <a:extLst>
              <a:ext uri="{FF2B5EF4-FFF2-40B4-BE49-F238E27FC236}">
                <a16:creationId xmlns:a16="http://schemas.microsoft.com/office/drawing/2014/main" id="{A0557DD1-6344-4323-A08E-995FF09BEA1B}"/>
              </a:ext>
            </a:extLst>
          </p:cNvPr>
          <p:cNvSpPr>
            <a:spLocks noGrp="1"/>
          </p:cNvSpPr>
          <p:nvPr>
            <p:ph type="body" idx="1"/>
          </p:nvPr>
        </p:nvSpPr>
        <p:spPr/>
        <p:txBody>
          <a:bodyPr/>
          <a:lstStyle/>
          <a:p>
            <a:pPr fontAlgn="base"/>
            <a:r>
              <a:rPr lang="en-US" b="1" dirty="0"/>
              <a:t>Repent: “</a:t>
            </a:r>
            <a:r>
              <a:rPr lang="en-US" dirty="0" err="1"/>
              <a:t>Shuv</a:t>
            </a:r>
            <a:r>
              <a:rPr lang="en-US" dirty="0"/>
              <a:t>” -- to turn around</a:t>
            </a:r>
            <a:endParaRPr lang="en-US" b="1" dirty="0"/>
          </a:p>
          <a:p>
            <a:pPr fontAlgn="base"/>
            <a:r>
              <a:rPr lang="en-US" b="1" dirty="0"/>
              <a:t>Kingdom: </a:t>
            </a:r>
            <a:r>
              <a:rPr lang="en-US" dirty="0"/>
              <a:t>comes from “</a:t>
            </a:r>
            <a:r>
              <a:rPr lang="en-US" dirty="0" err="1"/>
              <a:t>melek</a:t>
            </a:r>
            <a:r>
              <a:rPr lang="en-US" dirty="0"/>
              <a:t>” which means “king.”</a:t>
            </a:r>
            <a:endParaRPr lang="en-US" b="1" dirty="0"/>
          </a:p>
          <a:p>
            <a:pPr fontAlgn="base"/>
            <a:r>
              <a:rPr lang="en-US" b="1" dirty="0"/>
              <a:t>Heaven: </a:t>
            </a:r>
            <a:r>
              <a:rPr lang="en-US" dirty="0"/>
              <a:t>“</a:t>
            </a:r>
            <a:r>
              <a:rPr lang="en-US" dirty="0" err="1"/>
              <a:t>Shamayim</a:t>
            </a:r>
            <a:r>
              <a:rPr lang="en-US" dirty="0"/>
              <a:t>” which means “heavens and earth.” (Genesis 1)</a:t>
            </a:r>
            <a:endParaRPr lang="en-US" b="1" dirty="0"/>
          </a:p>
          <a:p>
            <a:r>
              <a:rPr lang="en-US" b="1" dirty="0"/>
              <a:t>Near: </a:t>
            </a:r>
            <a:r>
              <a:rPr lang="en-US" dirty="0"/>
              <a:t>“</a:t>
            </a:r>
            <a:r>
              <a:rPr lang="en-US" dirty="0" err="1"/>
              <a:t>Karav</a:t>
            </a:r>
            <a:r>
              <a:rPr lang="en-US" dirty="0"/>
              <a:t>.” Not almost here, but present and intimate. Now. </a:t>
            </a:r>
            <a:endParaRPr lang="en-CA" dirty="0"/>
          </a:p>
        </p:txBody>
      </p:sp>
    </p:spTree>
    <p:extLst>
      <p:ext uri="{BB962C8B-B14F-4D97-AF65-F5344CB8AC3E}">
        <p14:creationId xmlns:p14="http://schemas.microsoft.com/office/powerpoint/2010/main" val="226463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4AF3-0F75-4016-A75F-BBACB7203D8E}"/>
              </a:ext>
            </a:extLst>
          </p:cNvPr>
          <p:cNvSpPr>
            <a:spLocks noGrp="1"/>
          </p:cNvSpPr>
          <p:nvPr>
            <p:ph type="title"/>
          </p:nvPr>
        </p:nvSpPr>
        <p:spPr/>
        <p:txBody>
          <a:bodyPr/>
          <a:lstStyle/>
          <a:p>
            <a:r>
              <a:rPr lang="en-CA" dirty="0"/>
              <a:t>What is Faith?</a:t>
            </a:r>
          </a:p>
        </p:txBody>
      </p:sp>
      <p:sp>
        <p:nvSpPr>
          <p:cNvPr id="3" name="Text Placeholder 2">
            <a:extLst>
              <a:ext uri="{FF2B5EF4-FFF2-40B4-BE49-F238E27FC236}">
                <a16:creationId xmlns:a16="http://schemas.microsoft.com/office/drawing/2014/main" id="{D44284A8-A97B-49B8-B4B4-BD2621543F20}"/>
              </a:ext>
            </a:extLst>
          </p:cNvPr>
          <p:cNvSpPr>
            <a:spLocks noGrp="1"/>
          </p:cNvSpPr>
          <p:nvPr>
            <p:ph type="body" idx="1"/>
          </p:nvPr>
        </p:nvSpPr>
        <p:spPr/>
        <p:txBody>
          <a:bodyPr/>
          <a:lstStyle/>
          <a:p>
            <a:pPr fontAlgn="base"/>
            <a:r>
              <a:rPr lang="en-US" dirty="0"/>
              <a:t>Faith in the Bible = belief + action</a:t>
            </a:r>
          </a:p>
          <a:p>
            <a:pPr fontAlgn="base"/>
            <a:r>
              <a:rPr lang="en-US" dirty="0"/>
              <a:t>What we believe affects what we do.</a:t>
            </a:r>
          </a:p>
          <a:p>
            <a:endParaRPr lang="en-CA" dirty="0"/>
          </a:p>
        </p:txBody>
      </p:sp>
    </p:spTree>
    <p:extLst>
      <p:ext uri="{BB962C8B-B14F-4D97-AF65-F5344CB8AC3E}">
        <p14:creationId xmlns:p14="http://schemas.microsoft.com/office/powerpoint/2010/main" val="882885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4A2B-4853-4A7B-81C7-81A55AAE8C48}"/>
              </a:ext>
            </a:extLst>
          </p:cNvPr>
          <p:cNvSpPr>
            <a:spLocks noGrp="1"/>
          </p:cNvSpPr>
          <p:nvPr>
            <p:ph type="title"/>
          </p:nvPr>
        </p:nvSpPr>
        <p:spPr/>
        <p:txBody>
          <a:bodyPr/>
          <a:lstStyle/>
          <a:p>
            <a:r>
              <a:rPr lang="en-CA" dirty="0"/>
              <a:t>The Kingdom: God’s Power Breaks In</a:t>
            </a:r>
          </a:p>
        </p:txBody>
      </p:sp>
      <p:sp>
        <p:nvSpPr>
          <p:cNvPr id="3" name="Text Placeholder 2">
            <a:extLst>
              <a:ext uri="{FF2B5EF4-FFF2-40B4-BE49-F238E27FC236}">
                <a16:creationId xmlns:a16="http://schemas.microsoft.com/office/drawing/2014/main" id="{8D9A4AFA-D4EA-4115-B150-A980EC8898FC}"/>
              </a:ext>
            </a:extLst>
          </p:cNvPr>
          <p:cNvSpPr>
            <a:spLocks noGrp="1"/>
          </p:cNvSpPr>
          <p:nvPr>
            <p:ph type="body" idx="1"/>
          </p:nvPr>
        </p:nvSpPr>
        <p:spPr/>
        <p:txBody>
          <a:bodyPr>
            <a:normAutofit fontScale="92500" lnSpcReduction="20000"/>
          </a:bodyPr>
          <a:lstStyle/>
          <a:p>
            <a:pPr fontAlgn="base"/>
            <a:r>
              <a:rPr lang="en-US" b="1" dirty="0"/>
              <a:t>Exodus 8:16-19</a:t>
            </a:r>
          </a:p>
          <a:p>
            <a:pPr marL="114300" indent="0">
              <a:buNone/>
            </a:pPr>
            <a:endParaRPr lang="en-US" dirty="0"/>
          </a:p>
          <a:p>
            <a:pPr marL="114300" indent="0">
              <a:buNone/>
            </a:pPr>
            <a:r>
              <a:rPr lang="en-US" dirty="0"/>
              <a:t>“Then the Lord said to Moses, “Tell Aaron, ‘Stretch out your staff and strike the dust of the ground,’ and throughout the land of Egypt the dust will become gnats.” They did this, and when Aaron stretched out his hand with the staff and struck the dust of the ground, gnats came on people and animals. All the dust throughout the land of Egypt became gnats. But when the magicians tried to produce gnats by their secret arts, they could not.</a:t>
            </a:r>
          </a:p>
          <a:p>
            <a:endParaRPr lang="en-US" dirty="0"/>
          </a:p>
          <a:p>
            <a:pPr marL="114300" indent="0">
              <a:buNone/>
            </a:pPr>
            <a:r>
              <a:rPr lang="en-US" dirty="0"/>
              <a:t>Since the gnats were on people and animals everywhere, the magicians said to Pharaoh, “This is the finger of God.” But Pharaoh’s heart was hard and he would not listen, just as the Lord had said.</a:t>
            </a:r>
          </a:p>
          <a:p>
            <a:endParaRPr lang="en-CA" dirty="0"/>
          </a:p>
        </p:txBody>
      </p:sp>
    </p:spTree>
    <p:extLst>
      <p:ext uri="{BB962C8B-B14F-4D97-AF65-F5344CB8AC3E}">
        <p14:creationId xmlns:p14="http://schemas.microsoft.com/office/powerpoint/2010/main" val="38362977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4553</TotalTime>
  <Words>1223</Words>
  <Application>Microsoft Office PowerPoint</Application>
  <PresentationFormat>Widescreen</PresentationFormat>
  <Paragraphs>102</Paragraphs>
  <Slides>18</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1_Office Theme</vt:lpstr>
      <vt:lpstr>PowerPoint Presentation</vt:lpstr>
      <vt:lpstr>The Lord’s Prayer</vt:lpstr>
      <vt:lpstr>Discuss: How did it go last week? </vt:lpstr>
      <vt:lpstr>Song: Before the Throne of God Above</vt:lpstr>
      <vt:lpstr>The Gospel of the Kingdom</vt:lpstr>
      <vt:lpstr>Declaring The Kingdom of God</vt:lpstr>
      <vt:lpstr>Definitions of the Kingdom</vt:lpstr>
      <vt:lpstr>What is Faith?</vt:lpstr>
      <vt:lpstr>The Kingdom: God’s Power Breaks In</vt:lpstr>
      <vt:lpstr>The Kingdom: God Reigns</vt:lpstr>
      <vt:lpstr>The Kingdom: God is Obeyed </vt:lpstr>
      <vt:lpstr>God’s Kingdom Comes When…</vt:lpstr>
      <vt:lpstr>Our God Reigns! </vt:lpstr>
      <vt:lpstr>How do we declare the Kingdom? </vt:lpstr>
      <vt:lpstr>How Did the Disciples Bring the Good News?</vt:lpstr>
      <vt:lpstr>Experience</vt:lpstr>
      <vt:lpstr>Practice: Building Our Foundation</vt:lpstr>
      <vt:lpstr> Doxology: Expression of Praise to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Snyder</dc:creator>
  <cp:lastModifiedBy>Denise Snyder</cp:lastModifiedBy>
  <cp:revision>19</cp:revision>
  <dcterms:created xsi:type="dcterms:W3CDTF">2021-03-31T14:59:35Z</dcterms:created>
  <dcterms:modified xsi:type="dcterms:W3CDTF">2021-10-13T00:10:22Z</dcterms:modified>
</cp:coreProperties>
</file>