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60" r:id="rId6"/>
    <p:sldId id="261" r:id="rId7"/>
    <p:sldId id="262" r:id="rId8"/>
    <p:sldId id="264" r:id="rId9"/>
    <p:sldId id="265" r:id="rId10"/>
    <p:sldId id="293" r:id="rId11"/>
    <p:sldId id="297" r:id="rId12"/>
    <p:sldId id="268" r:id="rId13"/>
    <p:sldId id="269" r:id="rId14"/>
    <p:sldId id="270" r:id="rId15"/>
    <p:sldId id="271" r:id="rId16"/>
    <p:sldId id="272" r:id="rId17"/>
    <p:sldId id="273" r:id="rId18"/>
    <p:sldId id="274" r:id="rId19"/>
    <p:sldId id="298" r:id="rId20"/>
    <p:sldId id="287" r:id="rId21"/>
    <p:sldId id="288" r:id="rId22"/>
    <p:sldId id="276" r:id="rId23"/>
    <p:sldId id="277" r:id="rId24"/>
    <p:sldId id="27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9/Z9I2N/BGZe/EsBCib5mEWJ8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45"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54703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9114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8325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46213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8272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89725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679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817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210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087932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5" name="Google Shape;85;p1"/>
          <p:cNvSpPr txBox="1">
            <a:spLocks noGrp="1"/>
          </p:cNvSpPr>
          <p:nvPr>
            <p:ph type="subTitle" idx="1"/>
          </p:nvPr>
        </p:nvSpPr>
        <p:spPr>
          <a:xfrm>
            <a:off x="1524000" y="3589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07F3-5006-4614-A4B1-FAB8555A175E}"/>
              </a:ext>
            </a:extLst>
          </p:cNvPr>
          <p:cNvSpPr>
            <a:spLocks noGrp="1"/>
          </p:cNvSpPr>
          <p:nvPr>
            <p:ph type="title"/>
          </p:nvPr>
        </p:nvSpPr>
        <p:spPr/>
        <p:txBody>
          <a:bodyPr/>
          <a:lstStyle/>
          <a:p>
            <a:r>
              <a:rPr lang="en-CA" dirty="0"/>
              <a:t>Character of God</a:t>
            </a:r>
          </a:p>
        </p:txBody>
      </p:sp>
      <p:pic>
        <p:nvPicPr>
          <p:cNvPr id="6" name="Picture Placeholder 5">
            <a:extLst>
              <a:ext uri="{FF2B5EF4-FFF2-40B4-BE49-F238E27FC236}">
                <a16:creationId xmlns:a16="http://schemas.microsoft.com/office/drawing/2014/main" id="{81BC374F-043E-406F-93E0-638C80610615}"/>
              </a:ext>
            </a:extLst>
          </p:cNvPr>
          <p:cNvPicPr>
            <a:picLocks noGrp="1" noChangeAspect="1"/>
          </p:cNvPicPr>
          <p:nvPr>
            <p:ph type="pic" idx="2"/>
          </p:nvPr>
        </p:nvPicPr>
        <p:blipFill>
          <a:blip r:embed="rId3"/>
          <a:srcRect l="7862" r="7862"/>
          <a:stretch>
            <a:fillRect/>
          </a:stretch>
        </p:blipFill>
        <p:spPr/>
      </p:pic>
      <p:sp>
        <p:nvSpPr>
          <p:cNvPr id="4" name="Text Placeholder 3">
            <a:extLst>
              <a:ext uri="{FF2B5EF4-FFF2-40B4-BE49-F238E27FC236}">
                <a16:creationId xmlns:a16="http://schemas.microsoft.com/office/drawing/2014/main" id="{635C48B7-8809-4C90-8703-6595BC336BA6}"/>
              </a:ext>
            </a:extLst>
          </p:cNvPr>
          <p:cNvSpPr>
            <a:spLocks noGrp="1"/>
          </p:cNvSpPr>
          <p:nvPr>
            <p:ph type="body" idx="1"/>
          </p:nvPr>
        </p:nvSpPr>
        <p:spPr/>
        <p:txBody>
          <a:bodyPr/>
          <a:lstStyle/>
          <a:p>
            <a:pPr marL="514350" indent="-285750">
              <a:buFont typeface="Arial" panose="020B0604020202020204" pitchFamily="34" charset="0"/>
              <a:buChar char="•"/>
            </a:pPr>
            <a:r>
              <a:rPr lang="en-CA" dirty="0"/>
              <a:t>bibleproject.com</a:t>
            </a:r>
          </a:p>
          <a:p>
            <a:pPr marL="514350" indent="-285750">
              <a:buFont typeface="Arial" panose="020B0604020202020204" pitchFamily="34" charset="0"/>
              <a:buChar char="•"/>
            </a:pPr>
            <a:r>
              <a:rPr lang="en-CA" dirty="0"/>
              <a:t>Character of God word study series</a:t>
            </a:r>
          </a:p>
        </p:txBody>
      </p:sp>
    </p:spTree>
    <p:extLst>
      <p:ext uri="{BB962C8B-B14F-4D97-AF65-F5344CB8AC3E}">
        <p14:creationId xmlns:p14="http://schemas.microsoft.com/office/powerpoint/2010/main" val="285315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Why Read the Bible?</a:t>
            </a:r>
            <a:endParaRPr dirty="0"/>
          </a:p>
        </p:txBody>
      </p:sp>
      <p:sp>
        <p:nvSpPr>
          <p:cNvPr id="158" name="Google Shape;158;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CA"/>
              <a:t>Bible shows us who God is.</a:t>
            </a:r>
            <a:endParaRPr/>
          </a:p>
          <a:p>
            <a:pPr marL="457200" lvl="0" indent="-342900" algn="l" rtl="0">
              <a:lnSpc>
                <a:spcPct val="90000"/>
              </a:lnSpc>
              <a:spcBef>
                <a:spcPts val="1000"/>
              </a:spcBef>
              <a:spcAft>
                <a:spcPts val="0"/>
              </a:spcAft>
              <a:buClr>
                <a:schemeClr val="dk1"/>
              </a:buClr>
              <a:buSzPts val="1800"/>
              <a:buChar char="•"/>
            </a:pPr>
            <a:r>
              <a:rPr lang="en-CA"/>
              <a:t>Bible shows us how to live.</a:t>
            </a:r>
            <a:endParaRPr/>
          </a:p>
          <a:p>
            <a:pPr marL="457200" lvl="0" indent="-342900" algn="l" rtl="0">
              <a:lnSpc>
                <a:spcPct val="90000"/>
              </a:lnSpc>
              <a:spcBef>
                <a:spcPts val="1000"/>
              </a:spcBef>
              <a:spcAft>
                <a:spcPts val="0"/>
              </a:spcAft>
              <a:buClr>
                <a:schemeClr val="dk1"/>
              </a:buClr>
              <a:buSzPts val="1800"/>
              <a:buChar char="•"/>
            </a:pPr>
            <a:r>
              <a:rPr lang="en-CA"/>
              <a:t>Bible introduces us to church.</a:t>
            </a:r>
            <a:endParaRPr/>
          </a:p>
          <a:p>
            <a:pPr marL="457200" lvl="0" indent="-342900" algn="l" rtl="0">
              <a:lnSpc>
                <a:spcPct val="90000"/>
              </a:lnSpc>
              <a:spcBef>
                <a:spcPts val="1000"/>
              </a:spcBef>
              <a:spcAft>
                <a:spcPts val="0"/>
              </a:spcAft>
              <a:buClr>
                <a:schemeClr val="dk1"/>
              </a:buClr>
              <a:buSzPts val="1800"/>
              <a:buChar char="•"/>
            </a:pPr>
            <a:r>
              <a:rPr lang="en-CA"/>
              <a:t>Bible gives us the commands of Jesus</a:t>
            </a:r>
            <a:endParaRPr/>
          </a:p>
          <a:p>
            <a:pPr marL="914400" lvl="1" indent="-342900" algn="l" rtl="0">
              <a:lnSpc>
                <a:spcPct val="90000"/>
              </a:lnSpc>
              <a:spcBef>
                <a:spcPts val="500"/>
              </a:spcBef>
              <a:spcAft>
                <a:spcPts val="0"/>
              </a:spcAft>
              <a:buSzPts val="1800"/>
              <a:buChar char="•"/>
            </a:pPr>
            <a:r>
              <a:rPr lang="en-CA"/>
              <a:t>Sacraments of baptism and communion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Why Read the Bible? </a:t>
            </a:r>
            <a:endParaRPr/>
          </a:p>
        </p:txBody>
      </p:sp>
      <p:sp>
        <p:nvSpPr>
          <p:cNvPr id="164" name="Google Shape;16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It helps us know God and understand His character</a:t>
            </a:r>
            <a:endParaRPr/>
          </a:p>
          <a:p>
            <a:pPr marL="228600" lvl="0" indent="-228600" algn="l" rtl="0">
              <a:lnSpc>
                <a:spcPct val="90000"/>
              </a:lnSpc>
              <a:spcBef>
                <a:spcPts val="1000"/>
              </a:spcBef>
              <a:spcAft>
                <a:spcPts val="0"/>
              </a:spcAft>
              <a:buClr>
                <a:schemeClr val="dk1"/>
              </a:buClr>
              <a:buSzPts val="2800"/>
              <a:buChar char="•"/>
            </a:pPr>
            <a:r>
              <a:rPr lang="en-CA"/>
              <a:t>Reading the Bible helps us know our role in God’s story and how to live it out.</a:t>
            </a:r>
            <a:endParaRPr/>
          </a:p>
          <a:p>
            <a:pPr marL="228600" lvl="0" indent="-228600" algn="l" rtl="0">
              <a:lnSpc>
                <a:spcPct val="90000"/>
              </a:lnSpc>
              <a:spcBef>
                <a:spcPts val="1000"/>
              </a:spcBef>
              <a:spcAft>
                <a:spcPts val="0"/>
              </a:spcAft>
              <a:buClr>
                <a:schemeClr val="dk1"/>
              </a:buClr>
              <a:buSzPts val="2800"/>
              <a:buChar char="•"/>
            </a:pPr>
            <a:r>
              <a:rPr lang="en-CA"/>
              <a:t>Reading the Bible is a reminder of God’s story. </a:t>
            </a:r>
            <a:endParaRPr/>
          </a:p>
          <a:p>
            <a:pPr marL="228600" lvl="0" indent="-228600" algn="l" rtl="0">
              <a:lnSpc>
                <a:spcPct val="90000"/>
              </a:lnSpc>
              <a:spcBef>
                <a:spcPts val="1000"/>
              </a:spcBef>
              <a:spcAft>
                <a:spcPts val="0"/>
              </a:spcAft>
              <a:buClr>
                <a:schemeClr val="dk1"/>
              </a:buClr>
              <a:buSzPts val="2800"/>
              <a:buChar char="•"/>
            </a:pPr>
            <a:r>
              <a:rPr lang="en-CA"/>
              <a:t>Reading the Bible helps us know what God’s voice sounds like. </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8"/>
        <p:cNvGrpSpPr/>
        <p:nvPr/>
      </p:nvGrpSpPr>
      <p:grpSpPr>
        <a:xfrm>
          <a:off x="0" y="0"/>
          <a:ext cx="0" cy="0"/>
          <a:chOff x="0" y="0"/>
          <a:chExt cx="0" cy="0"/>
        </a:xfrm>
      </p:grpSpPr>
      <p:sp>
        <p:nvSpPr>
          <p:cNvPr id="169" name="Google Shape;1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How to read the Bible</a:t>
            </a:r>
            <a:endParaRPr/>
          </a:p>
        </p:txBody>
      </p:sp>
      <p:sp>
        <p:nvSpPr>
          <p:cNvPr id="170" name="Google Shape;170;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Format: The Bible we choose can help or hinder our reading. </a:t>
            </a:r>
            <a:endParaRPr/>
          </a:p>
          <a:p>
            <a:pPr marL="685800" lvl="1" indent="-228600" algn="l" rtl="0">
              <a:lnSpc>
                <a:spcPct val="90000"/>
              </a:lnSpc>
              <a:spcBef>
                <a:spcPts val="500"/>
              </a:spcBef>
              <a:spcAft>
                <a:spcPts val="0"/>
              </a:spcAft>
              <a:buClr>
                <a:schemeClr val="dk1"/>
              </a:buClr>
              <a:buSzPts val="2400"/>
              <a:buChar char="•"/>
            </a:pPr>
            <a:r>
              <a:rPr lang="en-CA"/>
              <a:t>Translation – readable, accurate. </a:t>
            </a:r>
            <a:endParaRPr/>
          </a:p>
          <a:p>
            <a:pPr marL="685800" lvl="1" indent="-228600" algn="l" rtl="0">
              <a:lnSpc>
                <a:spcPct val="90000"/>
              </a:lnSpc>
              <a:spcBef>
                <a:spcPts val="500"/>
              </a:spcBef>
              <a:spcAft>
                <a:spcPts val="0"/>
              </a:spcAft>
              <a:buClr>
                <a:schemeClr val="dk1"/>
              </a:buClr>
              <a:buSzPts val="2400"/>
              <a:buChar char="•"/>
            </a:pPr>
            <a:r>
              <a:rPr lang="en-CA"/>
              <a:t>Layout – chapters and verses or reader’s Bible. </a:t>
            </a:r>
            <a:endParaRPr/>
          </a:p>
          <a:p>
            <a:pPr marL="228600" lvl="0" indent="-228600" algn="l" rtl="0">
              <a:lnSpc>
                <a:spcPct val="90000"/>
              </a:lnSpc>
              <a:spcBef>
                <a:spcPts val="1000"/>
              </a:spcBef>
              <a:spcAft>
                <a:spcPts val="0"/>
              </a:spcAft>
              <a:buClr>
                <a:schemeClr val="dk1"/>
              </a:buClr>
              <a:buSzPts val="2800"/>
              <a:buChar char="•"/>
            </a:pPr>
            <a:r>
              <a:rPr lang="en-CA"/>
              <a:t>Study</a:t>
            </a:r>
            <a:endParaRPr/>
          </a:p>
          <a:p>
            <a:pPr marL="685800" lvl="1" indent="-228600" algn="l" rtl="0">
              <a:lnSpc>
                <a:spcPct val="90000"/>
              </a:lnSpc>
              <a:spcBef>
                <a:spcPts val="500"/>
              </a:spcBef>
              <a:spcAft>
                <a:spcPts val="0"/>
              </a:spcAft>
              <a:buClr>
                <a:schemeClr val="dk1"/>
              </a:buClr>
              <a:buSzPts val="2400"/>
              <a:buChar char="•"/>
            </a:pPr>
            <a:r>
              <a:rPr lang="en-CA"/>
              <a:t>Sometimes we need to work to understand – notes, study guides, talking with those who have learned about the topic </a:t>
            </a:r>
            <a:endParaRPr/>
          </a:p>
        </p:txBody>
      </p:sp>
      <p:pic>
        <p:nvPicPr>
          <p:cNvPr id="171" name="Google Shape;171;p13"/>
          <p:cNvPicPr preferRelativeResize="0">
            <a:picLocks noGrp="1"/>
          </p:cNvPicPr>
          <p:nvPr>
            <p:ph type="body" idx="2"/>
          </p:nvPr>
        </p:nvPicPr>
        <p:blipFill rotWithShape="1">
          <a:blip r:embed="rId4">
            <a:alphaModFix/>
          </a:blip>
          <a:srcRect/>
          <a:stretch/>
        </p:blipFill>
        <p:spPr>
          <a:xfrm>
            <a:off x="8064909" y="1508533"/>
            <a:ext cx="2037735" cy="31888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How to Read the Bible</a:t>
            </a:r>
            <a:endParaRPr/>
          </a:p>
        </p:txBody>
      </p:sp>
      <p:sp>
        <p:nvSpPr>
          <p:cNvPr id="177" name="Google Shape;17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The Bible is telling one big story</a:t>
            </a:r>
            <a:endParaRPr/>
          </a:p>
          <a:p>
            <a:pPr marL="685800" lvl="1" indent="-228600" algn="l" rtl="0">
              <a:lnSpc>
                <a:spcPct val="90000"/>
              </a:lnSpc>
              <a:spcBef>
                <a:spcPts val="500"/>
              </a:spcBef>
              <a:spcAft>
                <a:spcPts val="0"/>
              </a:spcAft>
              <a:buClr>
                <a:schemeClr val="dk1"/>
              </a:buClr>
              <a:buSzPts val="2400"/>
              <a:buChar char="•"/>
            </a:pPr>
            <a:r>
              <a:rPr lang="en-CA"/>
              <a:t>The Bible is the TRUE story about God</a:t>
            </a:r>
            <a:endParaRPr/>
          </a:p>
          <a:p>
            <a:pPr marL="685800" lvl="1" indent="-228600" algn="l" rtl="0">
              <a:lnSpc>
                <a:spcPct val="90000"/>
              </a:lnSpc>
              <a:spcBef>
                <a:spcPts val="500"/>
              </a:spcBef>
              <a:spcAft>
                <a:spcPts val="0"/>
              </a:spcAft>
              <a:buClr>
                <a:schemeClr val="dk1"/>
              </a:buClr>
              <a:buSzPts val="2400"/>
              <a:buChar char="•"/>
            </a:pPr>
            <a:r>
              <a:rPr lang="en-CA"/>
              <a:t>When reading ask: where am I at in the story? </a:t>
            </a:r>
            <a:endParaRPr/>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How to Read the Bible</a:t>
            </a:r>
            <a:endParaRPr/>
          </a:p>
        </p:txBody>
      </p:sp>
      <p:sp>
        <p:nvSpPr>
          <p:cNvPr id="183" name="Google Shape;18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Read big! </a:t>
            </a:r>
            <a:endParaRPr/>
          </a:p>
          <a:p>
            <a:pPr marL="685800" lvl="1" indent="-228600" algn="l" rtl="0">
              <a:lnSpc>
                <a:spcPct val="90000"/>
              </a:lnSpc>
              <a:spcBef>
                <a:spcPts val="500"/>
              </a:spcBef>
              <a:spcAft>
                <a:spcPts val="0"/>
              </a:spcAft>
              <a:buClr>
                <a:schemeClr val="dk1"/>
              </a:buClr>
              <a:buSzPts val="2400"/>
              <a:buChar char="•"/>
            </a:pPr>
            <a:r>
              <a:rPr lang="en-CA"/>
              <a:t>Go beyond one verse or the meaning of an exact word. Take in the whole story.</a:t>
            </a:r>
            <a:endParaRPr/>
          </a:p>
          <a:p>
            <a:pPr marL="685800" lvl="1" indent="-228600" algn="l" rtl="0">
              <a:lnSpc>
                <a:spcPct val="90000"/>
              </a:lnSpc>
              <a:spcBef>
                <a:spcPts val="500"/>
              </a:spcBef>
              <a:spcAft>
                <a:spcPts val="0"/>
              </a:spcAft>
              <a:buClr>
                <a:schemeClr val="dk1"/>
              </a:buClr>
              <a:buSzPts val="2400"/>
              <a:buChar char="•"/>
            </a:pPr>
            <a:r>
              <a:rPr lang="en-CA"/>
              <a:t>When you read a story in the Bible, pretend like you’ve never heard it before. What new things do you notice? Who are the characters? How does God show up in the story? What connections does this have to the bigger picture of God’s story? </a:t>
            </a:r>
            <a:endParaRPr/>
          </a:p>
          <a:p>
            <a:pPr marL="685800" lvl="1" indent="-228600" algn="l" rtl="0">
              <a:lnSpc>
                <a:spcPct val="90000"/>
              </a:lnSpc>
              <a:spcBef>
                <a:spcPts val="500"/>
              </a:spcBef>
              <a:spcAft>
                <a:spcPts val="0"/>
              </a:spcAft>
              <a:buClr>
                <a:schemeClr val="dk1"/>
              </a:buClr>
              <a:buSzPts val="2400"/>
              <a:buChar char="•"/>
            </a:pPr>
            <a:r>
              <a:rPr lang="en-CA"/>
              <a:t>Reading big helps us avoid misusing verses for our own benefit.</a:t>
            </a:r>
            <a:endParaRPr/>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How to Read the Bible</a:t>
            </a:r>
            <a:endParaRPr/>
          </a:p>
        </p:txBody>
      </p:sp>
      <p:sp>
        <p:nvSpPr>
          <p:cNvPr id="189" name="Google Shape;18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Context is important </a:t>
            </a:r>
            <a:endParaRPr/>
          </a:p>
          <a:p>
            <a:pPr marL="685800" lvl="1" indent="-228600" algn="l" rtl="0">
              <a:lnSpc>
                <a:spcPct val="90000"/>
              </a:lnSpc>
              <a:spcBef>
                <a:spcPts val="500"/>
              </a:spcBef>
              <a:spcAft>
                <a:spcPts val="0"/>
              </a:spcAft>
              <a:buClr>
                <a:schemeClr val="dk1"/>
              </a:buClr>
              <a:buSzPts val="2400"/>
              <a:buChar char="•"/>
            </a:pPr>
            <a:r>
              <a:rPr lang="en-CA"/>
              <a:t>The Bible was written </a:t>
            </a:r>
            <a:r>
              <a:rPr lang="en-CA" i="1"/>
              <a:t>for </a:t>
            </a:r>
            <a:r>
              <a:rPr lang="en-CA"/>
              <a:t>us not </a:t>
            </a:r>
            <a:r>
              <a:rPr lang="en-CA" i="1"/>
              <a:t>to </a:t>
            </a:r>
            <a:r>
              <a:rPr lang="en-CA"/>
              <a:t>us.</a:t>
            </a:r>
            <a:endParaRPr/>
          </a:p>
          <a:p>
            <a:pPr marL="685800" lvl="1" indent="-228600" algn="l" rtl="0">
              <a:lnSpc>
                <a:spcPct val="90000"/>
              </a:lnSpc>
              <a:spcBef>
                <a:spcPts val="500"/>
              </a:spcBef>
              <a:spcAft>
                <a:spcPts val="0"/>
              </a:spcAft>
              <a:buClr>
                <a:schemeClr val="dk1"/>
              </a:buClr>
              <a:buSzPts val="2400"/>
              <a:buChar char="•"/>
            </a:pPr>
            <a:r>
              <a:rPr lang="en-CA"/>
              <a:t>Written to an Eastern world with an Eastern mindset </a:t>
            </a:r>
            <a:endParaRPr/>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How to Read the Bible</a:t>
            </a:r>
            <a:endParaRPr/>
          </a:p>
        </p:txBody>
      </p:sp>
      <p:sp>
        <p:nvSpPr>
          <p:cNvPr id="195" name="Google Shape;195;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dirty="0"/>
              <a:t>Read the Bible in community</a:t>
            </a:r>
          </a:p>
          <a:p>
            <a:pPr marL="228600" lvl="0" indent="-228600" algn="l" rtl="0">
              <a:lnSpc>
                <a:spcPct val="90000"/>
              </a:lnSpc>
              <a:spcBef>
                <a:spcPts val="0"/>
              </a:spcBef>
              <a:spcAft>
                <a:spcPts val="0"/>
              </a:spcAft>
              <a:buClr>
                <a:schemeClr val="dk1"/>
              </a:buClr>
              <a:buSzPts val="2800"/>
              <a:buChar char="•"/>
            </a:pPr>
            <a:r>
              <a:rPr lang="en-CA" dirty="0"/>
              <a:t>When you read “you” it is likely “you all.”  </a:t>
            </a:r>
            <a:endParaRPr dirty="0"/>
          </a:p>
          <a:p>
            <a:pPr marL="457200" lvl="1" indent="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76DF-FC2D-4727-9E49-DFA44BFFEF9D}"/>
              </a:ext>
            </a:extLst>
          </p:cNvPr>
          <p:cNvSpPr>
            <a:spLocks noGrp="1"/>
          </p:cNvSpPr>
          <p:nvPr>
            <p:ph type="title"/>
          </p:nvPr>
        </p:nvSpPr>
        <p:spPr/>
        <p:txBody>
          <a:bodyPr/>
          <a:lstStyle/>
          <a:p>
            <a:r>
              <a:rPr lang="en-CA" dirty="0"/>
              <a:t>How do we participate in God’s drama? </a:t>
            </a:r>
          </a:p>
        </p:txBody>
      </p:sp>
      <p:sp>
        <p:nvSpPr>
          <p:cNvPr id="3" name="Text Placeholder 2">
            <a:extLst>
              <a:ext uri="{FF2B5EF4-FFF2-40B4-BE49-F238E27FC236}">
                <a16:creationId xmlns:a16="http://schemas.microsoft.com/office/drawing/2014/main" id="{CB264A2F-3667-4229-BF9C-EE54FEAE4B50}"/>
              </a:ext>
            </a:extLst>
          </p:cNvPr>
          <p:cNvSpPr>
            <a:spLocks noGrp="1"/>
          </p:cNvSpPr>
          <p:nvPr>
            <p:ph type="body" idx="1"/>
          </p:nvPr>
        </p:nvSpPr>
        <p:spPr/>
        <p:txBody>
          <a:bodyPr/>
          <a:lstStyle/>
          <a:p>
            <a:r>
              <a:rPr lang="en-CA" dirty="0"/>
              <a:t>Improvise</a:t>
            </a:r>
          </a:p>
          <a:p>
            <a:r>
              <a:rPr lang="en-CA" dirty="0"/>
              <a:t>Be grateful that God </a:t>
            </a:r>
            <a:r>
              <a:rPr lang="en-CA" dirty="0" err="1"/>
              <a:t>overaccepts</a:t>
            </a:r>
            <a:endParaRPr lang="en-CA" dirty="0"/>
          </a:p>
          <a:p>
            <a:r>
              <a:rPr lang="en-CA" dirty="0"/>
              <a:t>We have to know how the story goes in order to play our parts well</a:t>
            </a:r>
          </a:p>
        </p:txBody>
      </p:sp>
    </p:spTree>
    <p:extLst>
      <p:ext uri="{BB962C8B-B14F-4D97-AF65-F5344CB8AC3E}">
        <p14:creationId xmlns:p14="http://schemas.microsoft.com/office/powerpoint/2010/main" val="357201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42BD-083F-45C8-97E6-2B225B71B48C}"/>
              </a:ext>
            </a:extLst>
          </p:cNvPr>
          <p:cNvSpPr>
            <a:spLocks noGrp="1"/>
          </p:cNvSpPr>
          <p:nvPr>
            <p:ph type="title"/>
          </p:nvPr>
        </p:nvSpPr>
        <p:spPr/>
        <p:txBody>
          <a:bodyPr/>
          <a:lstStyle/>
          <a:p>
            <a:r>
              <a:rPr lang="en-CA" dirty="0"/>
              <a:t>Remaining Faithful in the Hard Times</a:t>
            </a:r>
          </a:p>
        </p:txBody>
      </p:sp>
      <p:sp>
        <p:nvSpPr>
          <p:cNvPr id="3" name="Text Placeholder 2">
            <a:extLst>
              <a:ext uri="{FF2B5EF4-FFF2-40B4-BE49-F238E27FC236}">
                <a16:creationId xmlns:a16="http://schemas.microsoft.com/office/drawing/2014/main" id="{45FE76EB-9727-40D5-9420-6B180F388AD8}"/>
              </a:ext>
            </a:extLst>
          </p:cNvPr>
          <p:cNvSpPr>
            <a:spLocks noGrp="1"/>
          </p:cNvSpPr>
          <p:nvPr>
            <p:ph type="body" idx="1"/>
          </p:nvPr>
        </p:nvSpPr>
        <p:spPr/>
        <p:txBody>
          <a:bodyPr/>
          <a:lstStyle/>
          <a:p>
            <a:r>
              <a:rPr lang="en-CA" dirty="0"/>
              <a:t>Decide who God is and what He is like.</a:t>
            </a:r>
          </a:p>
          <a:p>
            <a:pPr lvl="1"/>
            <a:r>
              <a:rPr lang="en-CA" dirty="0"/>
              <a:t>We need to build our foundation on Him and His story to sustain us through the hard times. </a:t>
            </a:r>
          </a:p>
          <a:p>
            <a:endParaRPr lang="en-CA" dirty="0"/>
          </a:p>
        </p:txBody>
      </p:sp>
      <p:pic>
        <p:nvPicPr>
          <p:cNvPr id="5" name="Picture 4">
            <a:extLst>
              <a:ext uri="{FF2B5EF4-FFF2-40B4-BE49-F238E27FC236}">
                <a16:creationId xmlns:a16="http://schemas.microsoft.com/office/drawing/2014/main" id="{8D5F9928-07EF-4C9F-90C5-CF4AEBD4696A}"/>
              </a:ext>
            </a:extLst>
          </p:cNvPr>
          <p:cNvPicPr>
            <a:picLocks noChangeAspect="1"/>
          </p:cNvPicPr>
          <p:nvPr/>
        </p:nvPicPr>
        <p:blipFill>
          <a:blip r:embed="rId3"/>
          <a:stretch>
            <a:fillRect/>
          </a:stretch>
        </p:blipFill>
        <p:spPr>
          <a:xfrm>
            <a:off x="4762150" y="2996568"/>
            <a:ext cx="1827071" cy="2842111"/>
          </a:xfrm>
          <a:prstGeom prst="rect">
            <a:avLst/>
          </a:prstGeom>
        </p:spPr>
      </p:pic>
    </p:spTree>
    <p:extLst>
      <p:ext uri="{BB962C8B-B14F-4D97-AF65-F5344CB8AC3E}">
        <p14:creationId xmlns:p14="http://schemas.microsoft.com/office/powerpoint/2010/main" val="323168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6"/>
            <a:ext cx="10515600" cy="829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a:t>The Lord’s Prayer</a:t>
            </a:r>
            <a:endParaRPr/>
          </a:p>
        </p:txBody>
      </p:sp>
      <p:sp>
        <p:nvSpPr>
          <p:cNvPr id="91" name="Google Shape;91;p2"/>
          <p:cNvSpPr txBox="1">
            <a:spLocks noGrp="1"/>
          </p:cNvSpPr>
          <p:nvPr>
            <p:ph type="body" idx="1"/>
          </p:nvPr>
        </p:nvSpPr>
        <p:spPr>
          <a:xfrm>
            <a:off x="447368" y="1415846"/>
            <a:ext cx="10515600" cy="498234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endParaRPr/>
          </a:p>
          <a:p>
            <a:pPr marL="914400" lvl="2" indent="0" algn="ctr" rtl="0">
              <a:lnSpc>
                <a:spcPct val="90000"/>
              </a:lnSpc>
              <a:spcBef>
                <a:spcPts val="500"/>
              </a:spcBef>
              <a:spcAft>
                <a:spcPts val="0"/>
              </a:spcAft>
              <a:buClr>
                <a:schemeClr val="dk1"/>
              </a:buClr>
              <a:buSzPct val="100000"/>
              <a:buNone/>
            </a:pPr>
            <a:r>
              <a:rPr lang="en-CA" sz="4400"/>
              <a:t>Our Father, who art in heaven, hallowed be Thy Name.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Thy Kingdom come, Thy will be done </a:t>
            </a:r>
            <a:endParaRPr/>
          </a:p>
          <a:p>
            <a:pPr marL="914400" lvl="2" indent="0" algn="ctr" rtl="0">
              <a:lnSpc>
                <a:spcPct val="90000"/>
              </a:lnSpc>
              <a:spcBef>
                <a:spcPts val="500"/>
              </a:spcBef>
              <a:spcAft>
                <a:spcPts val="0"/>
              </a:spcAft>
              <a:buClr>
                <a:schemeClr val="dk1"/>
              </a:buClr>
              <a:buSzPct val="100000"/>
              <a:buNone/>
            </a:pPr>
            <a:r>
              <a:rPr lang="en-CA" sz="4400"/>
              <a:t>on earth, as it is in heaven.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Give us this day our daily bread.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And forgive us our trespasses, as we forgive those who have trespassed against us.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And lead us not into temptation, but deliver us from evil.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For Thine is the kingdom, and the power, and the glory, for ever and ever. </a:t>
            </a:r>
            <a:endParaRPr/>
          </a:p>
          <a:p>
            <a:pPr marL="914400" lvl="2" indent="0" algn="ctr" rtl="0">
              <a:lnSpc>
                <a:spcPct val="90000"/>
              </a:lnSpc>
              <a:spcBef>
                <a:spcPts val="500"/>
              </a:spcBef>
              <a:spcAft>
                <a:spcPts val="0"/>
              </a:spcAft>
              <a:buClr>
                <a:schemeClr val="dk1"/>
              </a:buClr>
              <a:buSzPct val="100000"/>
              <a:buNone/>
            </a:pPr>
            <a:endParaRPr sz="4400"/>
          </a:p>
          <a:p>
            <a:pPr marL="914400" lvl="2" indent="0" algn="ctr" rtl="0">
              <a:lnSpc>
                <a:spcPct val="90000"/>
              </a:lnSpc>
              <a:spcBef>
                <a:spcPts val="500"/>
              </a:spcBef>
              <a:spcAft>
                <a:spcPts val="0"/>
              </a:spcAft>
              <a:buClr>
                <a:schemeClr val="dk1"/>
              </a:buClr>
              <a:buSzPct val="100000"/>
              <a:buNone/>
            </a:pPr>
            <a:r>
              <a:rPr lang="en-CA" sz="4400"/>
              <a:t>Amen.</a:t>
            </a:r>
            <a:br>
              <a:rPr lang="en-CA"/>
            </a:br>
            <a:br>
              <a:rPr lang="en-CA"/>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t>Song: Highlands (Song of Ascent)</a:t>
            </a:r>
            <a:endParaRPr dirty="0"/>
          </a:p>
        </p:txBody>
      </p:sp>
      <p:sp>
        <p:nvSpPr>
          <p:cNvPr id="202" name="Google Shape;20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CA" dirty="0"/>
              <a:t>Hillsong Music, 2018</a:t>
            </a:r>
            <a:endParaRPr dirty="0"/>
          </a:p>
          <a:p>
            <a:pPr marL="228600" lvl="0" indent="-228600" algn="l" rtl="0">
              <a:lnSpc>
                <a:spcPct val="90000"/>
              </a:lnSpc>
              <a:spcBef>
                <a:spcPts val="1000"/>
              </a:spcBef>
              <a:spcAft>
                <a:spcPts val="0"/>
              </a:spcAft>
              <a:buClr>
                <a:schemeClr val="dk1"/>
              </a:buClr>
              <a:buSzPts val="2800"/>
              <a:buChar char="•"/>
            </a:pPr>
            <a:r>
              <a:rPr lang="en-CA" dirty="0"/>
              <a:t>Praising God on the mountain and in the valley because “You’re the summit where my feet are.”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Experience</a:t>
            </a:r>
            <a:endParaRPr/>
          </a:p>
        </p:txBody>
      </p:sp>
      <p:sp>
        <p:nvSpPr>
          <p:cNvPr id="208" name="Google Shape;20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In groups read James 1</a:t>
            </a:r>
            <a:endParaRPr/>
          </a:p>
          <a:p>
            <a:pPr marL="685800" lvl="1" indent="-228600" algn="l" rtl="0">
              <a:lnSpc>
                <a:spcPct val="90000"/>
              </a:lnSpc>
              <a:spcBef>
                <a:spcPts val="500"/>
              </a:spcBef>
              <a:spcAft>
                <a:spcPts val="0"/>
              </a:spcAft>
              <a:buClr>
                <a:schemeClr val="dk1"/>
              </a:buClr>
              <a:buSzPts val="2400"/>
              <a:buChar char="•"/>
            </a:pPr>
            <a:r>
              <a:rPr lang="en-CA"/>
              <a:t>Ask God to give you wisdom and insight before you read. </a:t>
            </a:r>
            <a:endParaRPr/>
          </a:p>
          <a:p>
            <a:pPr marL="685800" lvl="1" indent="-228600" algn="l" rtl="0">
              <a:lnSpc>
                <a:spcPct val="90000"/>
              </a:lnSpc>
              <a:spcBef>
                <a:spcPts val="500"/>
              </a:spcBef>
              <a:spcAft>
                <a:spcPts val="0"/>
              </a:spcAft>
              <a:buClr>
                <a:schemeClr val="dk1"/>
              </a:buClr>
              <a:buSzPts val="2400"/>
              <a:buChar char="•"/>
            </a:pPr>
            <a:r>
              <a:rPr lang="en-CA"/>
              <a:t>Where does this book of the Bible fit into God’s big story?</a:t>
            </a:r>
            <a:endParaRPr/>
          </a:p>
          <a:p>
            <a:pPr marL="685800" lvl="1" indent="-228600" algn="l" rtl="0">
              <a:lnSpc>
                <a:spcPct val="90000"/>
              </a:lnSpc>
              <a:spcBef>
                <a:spcPts val="500"/>
              </a:spcBef>
              <a:spcAft>
                <a:spcPts val="0"/>
              </a:spcAft>
              <a:buClr>
                <a:schemeClr val="dk1"/>
              </a:buClr>
              <a:buSzPts val="2400"/>
              <a:buChar char="•"/>
            </a:pPr>
            <a:r>
              <a:rPr lang="en-CA"/>
              <a:t>What is the purpose of the book? Who wrote it? Why? Who is it written to?</a:t>
            </a:r>
            <a:endParaRPr/>
          </a:p>
          <a:p>
            <a:pPr marL="685800" lvl="1" indent="-228600" algn="l" rtl="0">
              <a:lnSpc>
                <a:spcPct val="90000"/>
              </a:lnSpc>
              <a:spcBef>
                <a:spcPts val="500"/>
              </a:spcBef>
              <a:spcAft>
                <a:spcPts val="0"/>
              </a:spcAft>
              <a:buClr>
                <a:schemeClr val="dk1"/>
              </a:buClr>
              <a:buSzPts val="2400"/>
              <a:buChar char="•"/>
            </a:pPr>
            <a:r>
              <a:rPr lang="en-CA"/>
              <a:t>What is this saying? What does it mean? What does it mean for me today?</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2"/>
        <p:cNvGrpSpPr/>
        <p:nvPr/>
      </p:nvGrpSpPr>
      <p:grpSpPr>
        <a:xfrm>
          <a:off x="0" y="0"/>
          <a:ext cx="0" cy="0"/>
          <a:chOff x="0" y="0"/>
          <a:chExt cx="0" cy="0"/>
        </a:xfrm>
      </p:grpSpPr>
      <p:sp>
        <p:nvSpPr>
          <p:cNvPr id="213" name="Google Shape;2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Practice: Building Our Foundation</a:t>
            </a:r>
            <a:endParaRPr/>
          </a:p>
        </p:txBody>
      </p:sp>
      <p:sp>
        <p:nvSpPr>
          <p:cNvPr id="214" name="Google Shape;21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dirty="0"/>
              <a:t>This week read James or Ephesians. OR Mark or Esther. You can do it!</a:t>
            </a:r>
            <a:endParaRPr dirty="0"/>
          </a:p>
          <a:p>
            <a:pPr marL="228600" lvl="0" indent="-228600" algn="l" rtl="0">
              <a:lnSpc>
                <a:spcPct val="90000"/>
              </a:lnSpc>
              <a:spcBef>
                <a:spcPts val="1000"/>
              </a:spcBef>
              <a:spcAft>
                <a:spcPts val="0"/>
              </a:spcAft>
              <a:buClr>
                <a:schemeClr val="dk1"/>
              </a:buClr>
              <a:buSzPts val="2800"/>
              <a:buChar char="•"/>
            </a:pPr>
            <a:r>
              <a:rPr lang="en-CA" dirty="0"/>
              <a:t>Pray before you read.</a:t>
            </a:r>
            <a:endParaRPr dirty="0"/>
          </a:p>
          <a:p>
            <a:pPr marL="228600" lvl="0" indent="-228600" algn="l" rtl="0">
              <a:lnSpc>
                <a:spcPct val="90000"/>
              </a:lnSpc>
              <a:spcBef>
                <a:spcPts val="1000"/>
              </a:spcBef>
              <a:spcAft>
                <a:spcPts val="0"/>
              </a:spcAft>
              <a:buClr>
                <a:schemeClr val="dk1"/>
              </a:buClr>
              <a:buSzPts val="2800"/>
              <a:buChar char="•"/>
            </a:pPr>
            <a:r>
              <a:rPr lang="en-CA" dirty="0"/>
              <a:t>Then ask yourself: </a:t>
            </a:r>
            <a:endParaRPr dirty="0"/>
          </a:p>
          <a:p>
            <a:pPr marL="685800" lvl="1" indent="-228600" algn="l" rtl="0">
              <a:lnSpc>
                <a:spcPct val="90000"/>
              </a:lnSpc>
              <a:spcBef>
                <a:spcPts val="500"/>
              </a:spcBef>
              <a:spcAft>
                <a:spcPts val="0"/>
              </a:spcAft>
              <a:buClr>
                <a:schemeClr val="dk1"/>
              </a:buClr>
              <a:buSzPts val="2400"/>
              <a:buChar char="•"/>
            </a:pPr>
            <a:r>
              <a:rPr lang="en-CA" dirty="0"/>
              <a:t>Where are we at in God’s story?</a:t>
            </a:r>
            <a:endParaRPr dirty="0"/>
          </a:p>
          <a:p>
            <a:pPr marL="685800" lvl="1" indent="-228600" algn="l" rtl="0">
              <a:lnSpc>
                <a:spcPct val="90000"/>
              </a:lnSpc>
              <a:spcBef>
                <a:spcPts val="500"/>
              </a:spcBef>
              <a:spcAft>
                <a:spcPts val="0"/>
              </a:spcAft>
              <a:buClr>
                <a:schemeClr val="dk1"/>
              </a:buClr>
              <a:buSzPts val="2400"/>
              <a:buChar char="•"/>
            </a:pPr>
            <a:r>
              <a:rPr lang="en-CA" dirty="0"/>
              <a:t>Who wrote this, to whom, why?</a:t>
            </a:r>
            <a:endParaRPr dirty="0"/>
          </a:p>
          <a:p>
            <a:pPr marL="685800" lvl="1" indent="-228600" algn="l" rtl="0">
              <a:lnSpc>
                <a:spcPct val="90000"/>
              </a:lnSpc>
              <a:spcBef>
                <a:spcPts val="500"/>
              </a:spcBef>
              <a:spcAft>
                <a:spcPts val="0"/>
              </a:spcAft>
              <a:buClr>
                <a:schemeClr val="dk1"/>
              </a:buClr>
              <a:buSzPts val="2400"/>
              <a:buChar char="•"/>
            </a:pPr>
            <a:r>
              <a:rPr lang="en-CA" dirty="0"/>
              <a:t>What is this book saying?</a:t>
            </a:r>
            <a:endParaRPr dirty="0"/>
          </a:p>
          <a:p>
            <a:pPr marL="685800" lvl="1" indent="-228600" algn="l" rtl="0">
              <a:lnSpc>
                <a:spcPct val="90000"/>
              </a:lnSpc>
              <a:spcBef>
                <a:spcPts val="500"/>
              </a:spcBef>
              <a:spcAft>
                <a:spcPts val="0"/>
              </a:spcAft>
              <a:buClr>
                <a:schemeClr val="dk1"/>
              </a:buClr>
              <a:buSzPts val="2400"/>
              <a:buChar char="•"/>
            </a:pPr>
            <a:r>
              <a:rPr lang="en-CA" dirty="0"/>
              <a:t>What does it show me about God?</a:t>
            </a:r>
            <a:endParaRPr dirty="0"/>
          </a:p>
          <a:p>
            <a:pPr marL="685800" lvl="1" indent="-228600" algn="l" rtl="0">
              <a:lnSpc>
                <a:spcPct val="90000"/>
              </a:lnSpc>
              <a:spcBef>
                <a:spcPts val="500"/>
              </a:spcBef>
              <a:spcAft>
                <a:spcPts val="0"/>
              </a:spcAft>
              <a:buClr>
                <a:schemeClr val="dk1"/>
              </a:buClr>
              <a:buSzPts val="2400"/>
              <a:buChar char="•"/>
            </a:pPr>
            <a:r>
              <a:rPr lang="en-CA" dirty="0"/>
              <a:t>How does it apply to my life today?</a:t>
            </a:r>
            <a:endParaRPr dirty="0"/>
          </a:p>
          <a:p>
            <a:pPr marL="685800" lvl="1" indent="-228600" algn="l" rtl="0">
              <a:lnSpc>
                <a:spcPct val="90000"/>
              </a:lnSpc>
              <a:spcBef>
                <a:spcPts val="500"/>
              </a:spcBef>
              <a:spcAft>
                <a:spcPts val="0"/>
              </a:spcAft>
              <a:buClr>
                <a:schemeClr val="dk1"/>
              </a:buClr>
              <a:buSzPts val="2400"/>
              <a:buChar char="•"/>
            </a:pPr>
            <a:r>
              <a:rPr lang="en-CA" dirty="0"/>
              <a:t>How do the </a:t>
            </a:r>
            <a:r>
              <a:rPr lang="en-CA"/>
              <a:t>Spirit help me put </a:t>
            </a:r>
            <a:r>
              <a:rPr lang="en-CA" dirty="0"/>
              <a:t>this into practice?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838200" y="365125"/>
            <a:ext cx="10515600" cy="11687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b="1"/>
              <a:t>	Doxology: Expression of Praise to God</a:t>
            </a:r>
            <a:endParaRPr/>
          </a:p>
        </p:txBody>
      </p:sp>
      <p:sp>
        <p:nvSpPr>
          <p:cNvPr id="220" name="Google Shape;220;p22"/>
          <p:cNvSpPr txBox="1">
            <a:spLocks noGrp="1"/>
          </p:cNvSpPr>
          <p:nvPr>
            <p:ph type="body" idx="1"/>
          </p:nvPr>
        </p:nvSpPr>
        <p:spPr>
          <a:xfrm>
            <a:off x="838200" y="1762432"/>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CA"/>
              <a:t>Praise God from Whom all blessings flow.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Him all creatures here below.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Him above ye heavenly hosts.</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Father, Son and Holy Ghost.</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Amen.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t>Discuss: How did it go last week? </a:t>
            </a:r>
            <a:endParaRPr dirty="0"/>
          </a:p>
        </p:txBody>
      </p:sp>
      <p:sp>
        <p:nvSpPr>
          <p:cNvPr id="97" name="Google Shape;97;p3"/>
          <p:cNvSpPr txBox="1">
            <a:spLocks noGrp="1"/>
          </p:cNvSpPr>
          <p:nvPr>
            <p:ph type="body" idx="1"/>
          </p:nvPr>
        </p:nvSpPr>
        <p:spPr>
          <a:xfrm>
            <a:off x="838200" y="1537855"/>
            <a:ext cx="10515600" cy="463910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endParaRPr lang="en-CA" b="1" dirty="0"/>
          </a:p>
          <a:p>
            <a:pPr marL="228600" lvl="0" indent="-228600" algn="l" rtl="0">
              <a:lnSpc>
                <a:spcPct val="90000"/>
              </a:lnSpc>
              <a:spcBef>
                <a:spcPts val="0"/>
              </a:spcBef>
              <a:spcAft>
                <a:spcPts val="0"/>
              </a:spcAft>
              <a:buClr>
                <a:schemeClr val="dk1"/>
              </a:buClr>
              <a:buSzPts val="2800"/>
              <a:buChar char="•"/>
            </a:pPr>
            <a:r>
              <a:rPr lang="en-CA" b="1" dirty="0"/>
              <a:t>What are you thankful for this week?</a:t>
            </a:r>
          </a:p>
          <a:p>
            <a:pPr marL="0" lvl="0" indent="0" algn="l" rtl="0">
              <a:lnSpc>
                <a:spcPct val="90000"/>
              </a:lnSpc>
              <a:spcBef>
                <a:spcPts val="0"/>
              </a:spcBef>
              <a:spcAft>
                <a:spcPts val="0"/>
              </a:spcAft>
              <a:buClr>
                <a:schemeClr val="dk1"/>
              </a:buClr>
              <a:buSzPts val="2800"/>
              <a:buNone/>
            </a:pPr>
            <a:endParaRPr lang="en-CA" b="1" dirty="0"/>
          </a:p>
          <a:p>
            <a:pPr marL="228600" lvl="0" indent="-228600" algn="l" rtl="0">
              <a:lnSpc>
                <a:spcPct val="90000"/>
              </a:lnSpc>
              <a:spcBef>
                <a:spcPts val="0"/>
              </a:spcBef>
              <a:spcAft>
                <a:spcPts val="0"/>
              </a:spcAft>
              <a:buClr>
                <a:schemeClr val="dk1"/>
              </a:buClr>
              <a:buSzPts val="2800"/>
              <a:buChar char="•"/>
            </a:pPr>
            <a:r>
              <a:rPr lang="en-CA" b="1" dirty="0"/>
              <a:t>Which part of God’s story are you most unfamiliar with? </a:t>
            </a:r>
            <a:endParaRPr dirty="0"/>
          </a:p>
          <a:p>
            <a:pPr marL="685800" lvl="1" indent="-228600" algn="l" rtl="0">
              <a:lnSpc>
                <a:spcPct val="90000"/>
              </a:lnSpc>
              <a:spcBef>
                <a:spcPts val="500"/>
              </a:spcBef>
              <a:spcAft>
                <a:spcPts val="0"/>
              </a:spcAft>
              <a:buClr>
                <a:schemeClr val="dk1"/>
              </a:buClr>
              <a:buSzPts val="2400"/>
              <a:buChar char="•"/>
            </a:pPr>
            <a:r>
              <a:rPr lang="en-CA" b="1" dirty="0"/>
              <a:t>Practice talking through the big story of Scripture – tell someone you know (spouse, friend, kids) God’s big story. </a:t>
            </a:r>
            <a:endParaRPr dirty="0"/>
          </a:p>
          <a:p>
            <a:pPr marL="228600" lvl="0" indent="-228600" algn="l" rtl="0">
              <a:lnSpc>
                <a:spcPct val="90000"/>
              </a:lnSpc>
              <a:spcBef>
                <a:spcPts val="1000"/>
              </a:spcBef>
              <a:spcAft>
                <a:spcPts val="0"/>
              </a:spcAft>
              <a:buClr>
                <a:schemeClr val="dk1"/>
              </a:buClr>
              <a:buSzPts val="2800"/>
              <a:buChar char="•"/>
            </a:pPr>
            <a:br>
              <a:rPr lang="en-CA" b="0" dirty="0"/>
            </a:br>
            <a:r>
              <a:rPr lang="en-CA" b="1" dirty="0"/>
              <a:t>When we are confident of God’s story and the part we have to play in it, we are led out into the world in mission. </a:t>
            </a:r>
            <a:endParaRPr dirty="0"/>
          </a:p>
          <a:p>
            <a:pPr marL="685800" lvl="1" indent="-228600" algn="l" rtl="0">
              <a:lnSpc>
                <a:spcPct val="90000"/>
              </a:lnSpc>
              <a:spcBef>
                <a:spcPts val="500"/>
              </a:spcBef>
              <a:spcAft>
                <a:spcPts val="0"/>
              </a:spcAft>
              <a:buClr>
                <a:schemeClr val="dk1"/>
              </a:buClr>
              <a:buSzPts val="2400"/>
              <a:buChar char="•"/>
            </a:pPr>
            <a:r>
              <a:rPr lang="en-CA" b="1" dirty="0"/>
              <a:t>Where has God placed you? What is your part in His story right now? </a:t>
            </a:r>
            <a:endParaRPr dirty="0"/>
          </a:p>
          <a:p>
            <a:pPr marL="685800" lvl="1" indent="-228600" algn="l" rtl="0">
              <a:lnSpc>
                <a:spcPct val="90000"/>
              </a:lnSpc>
              <a:spcBef>
                <a:spcPts val="500"/>
              </a:spcBef>
              <a:spcAft>
                <a:spcPts val="0"/>
              </a:spcAft>
              <a:buClr>
                <a:schemeClr val="dk1"/>
              </a:buClr>
              <a:buSzPts val="2400"/>
              <a:buChar char="•"/>
            </a:pPr>
            <a:r>
              <a:rPr lang="en-CA" b="1" dirty="0"/>
              <a:t>Think about someone you can represent God to this week. Do something intentional to show them what God is like.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What is the Bible?</a:t>
            </a:r>
            <a:endParaRPr/>
          </a:p>
        </p:txBody>
      </p:sp>
      <p:sp>
        <p:nvSpPr>
          <p:cNvPr id="109" name="Google Shape;10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66 books</a:t>
            </a:r>
            <a:endParaRPr/>
          </a:p>
          <a:p>
            <a:pPr marL="228600" lvl="0" indent="-228600" algn="l" rtl="0">
              <a:lnSpc>
                <a:spcPct val="90000"/>
              </a:lnSpc>
              <a:spcBef>
                <a:spcPts val="1000"/>
              </a:spcBef>
              <a:spcAft>
                <a:spcPts val="0"/>
              </a:spcAft>
              <a:buClr>
                <a:schemeClr val="dk1"/>
              </a:buClr>
              <a:buSzPts val="2800"/>
              <a:buChar char="•"/>
            </a:pPr>
            <a:r>
              <a:rPr lang="en-CA"/>
              <a:t>Old (or First) Testament (or Covenant) – 39 books</a:t>
            </a:r>
            <a:endParaRPr/>
          </a:p>
          <a:p>
            <a:pPr marL="228600" lvl="0" indent="-228600" algn="l" rtl="0">
              <a:lnSpc>
                <a:spcPct val="90000"/>
              </a:lnSpc>
              <a:spcBef>
                <a:spcPts val="1000"/>
              </a:spcBef>
              <a:spcAft>
                <a:spcPts val="0"/>
              </a:spcAft>
              <a:buClr>
                <a:schemeClr val="dk1"/>
              </a:buClr>
              <a:buSzPts val="2800"/>
              <a:buChar char="•"/>
            </a:pPr>
            <a:r>
              <a:rPr lang="en-CA"/>
              <a:t>New Testament – 27 books</a:t>
            </a:r>
            <a:endParaRPr/>
          </a:p>
          <a:p>
            <a:pPr marL="228600" lvl="0" indent="-228600" algn="l" rtl="0">
              <a:lnSpc>
                <a:spcPct val="90000"/>
              </a:lnSpc>
              <a:spcBef>
                <a:spcPts val="1000"/>
              </a:spcBef>
              <a:spcAft>
                <a:spcPts val="0"/>
              </a:spcAft>
              <a:buClr>
                <a:schemeClr val="dk1"/>
              </a:buClr>
              <a:buSzPts val="2800"/>
              <a:buChar char="•"/>
            </a:pPr>
            <a:r>
              <a:rPr lang="en-CA"/>
              <a:t>These books are narrative, historical, poetry, prophecy, letters, apocalypse, law, wisdom literature.</a:t>
            </a:r>
            <a:endParaRPr/>
          </a:p>
          <a:p>
            <a:pPr marL="228600" lvl="0" indent="-228600" algn="l" rtl="0">
              <a:lnSpc>
                <a:spcPct val="90000"/>
              </a:lnSpc>
              <a:spcBef>
                <a:spcPts val="1000"/>
              </a:spcBef>
              <a:spcAft>
                <a:spcPts val="0"/>
              </a:spcAft>
              <a:buClr>
                <a:schemeClr val="dk1"/>
              </a:buClr>
              <a:buSzPts val="2800"/>
              <a:buChar char="•"/>
            </a:pPr>
            <a:r>
              <a:rPr lang="en-CA"/>
              <a:t>The different books and types all make up ONE BIG STORY.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Inspiration of the Bible </a:t>
            </a:r>
            <a:endParaRPr/>
          </a:p>
        </p:txBody>
      </p:sp>
      <p:sp>
        <p:nvSpPr>
          <p:cNvPr id="115" name="Google Shape;11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Christians believe that the message God gave us in the Bible is unique and incapable of error.</a:t>
            </a:r>
            <a:endParaRPr/>
          </a:p>
          <a:p>
            <a:pPr marL="228600" lvl="0" indent="-228600" algn="l" rtl="0">
              <a:lnSpc>
                <a:spcPct val="90000"/>
              </a:lnSpc>
              <a:spcBef>
                <a:spcPts val="1000"/>
              </a:spcBef>
              <a:spcAft>
                <a:spcPts val="0"/>
              </a:spcAft>
              <a:buClr>
                <a:schemeClr val="dk1"/>
              </a:buClr>
              <a:buSzPts val="2800"/>
              <a:buChar char="•"/>
            </a:pPr>
            <a:r>
              <a:rPr lang="en-CA"/>
              <a:t>It is the work of the Holy Spirit who so guided the writers of the Scripture that they gave us, in their unique manner, exactly the message God intended.</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Inspiration of the Bible </a:t>
            </a:r>
            <a:endParaRPr/>
          </a:p>
        </p:txBody>
      </p:sp>
      <p:sp>
        <p:nvSpPr>
          <p:cNvPr id="121" name="Google Shape;1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God spoke in a way that could be recorded by human language.</a:t>
            </a:r>
            <a:endParaRPr/>
          </a:p>
          <a:p>
            <a:pPr marL="228600" lvl="0" indent="-228600" algn="l" rtl="0">
              <a:lnSpc>
                <a:spcPct val="90000"/>
              </a:lnSpc>
              <a:spcBef>
                <a:spcPts val="1000"/>
              </a:spcBef>
              <a:spcAft>
                <a:spcPts val="0"/>
              </a:spcAft>
              <a:buClr>
                <a:schemeClr val="dk1"/>
              </a:buClr>
              <a:buSzPts val="2800"/>
              <a:buChar char="•"/>
            </a:pPr>
            <a:r>
              <a:rPr lang="en-CA"/>
              <a:t>"Scripture is not only man's word, but also, and equally God's word, spoken through man's lips or written with man's pen.” (J.I. Packer, </a:t>
            </a:r>
            <a:r>
              <a:rPr lang="en-CA" i="1"/>
              <a:t>The Origin of the Bible</a:t>
            </a:r>
            <a:r>
              <a:rPr lang="en-CA"/>
              <a:t>, p. 31).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t>How Do We Get to Know God? Read His Word.</a:t>
            </a:r>
            <a:endParaRPr dirty="0"/>
          </a:p>
        </p:txBody>
      </p:sp>
      <p:sp>
        <p:nvSpPr>
          <p:cNvPr id="133" name="Google Shape;13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dirty="0"/>
              <a:t>Who is God?</a:t>
            </a:r>
            <a:endParaRPr dirty="0"/>
          </a:p>
          <a:p>
            <a:pPr marL="228600" lvl="0" indent="-228600" algn="l" rtl="0">
              <a:lnSpc>
                <a:spcPct val="90000"/>
              </a:lnSpc>
              <a:spcBef>
                <a:spcPts val="1000"/>
              </a:spcBef>
              <a:spcAft>
                <a:spcPts val="0"/>
              </a:spcAft>
              <a:buClr>
                <a:schemeClr val="dk1"/>
              </a:buClr>
              <a:buSzPts val="2800"/>
              <a:buChar char="•"/>
            </a:pPr>
            <a:r>
              <a:rPr lang="en-CA" dirty="0"/>
              <a:t>What is He like?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CA"/>
              <a:t>John 1</a:t>
            </a:r>
            <a:endParaRPr/>
          </a:p>
        </p:txBody>
      </p:sp>
      <p:pic>
        <p:nvPicPr>
          <p:cNvPr id="139" name="Google Shape;139;p9"/>
          <p:cNvPicPr preferRelativeResize="0">
            <a:picLocks noGrp="1"/>
          </p:cNvPicPr>
          <p:nvPr>
            <p:ph type="pic" idx="2"/>
          </p:nvPr>
        </p:nvPicPr>
        <p:blipFill rotWithShape="1">
          <a:blip r:embed="rId4">
            <a:alphaModFix/>
          </a:blip>
          <a:srcRect l="7785" r="7784"/>
          <a:stretch/>
        </p:blipFill>
        <p:spPr>
          <a:xfrm>
            <a:off x="5410402" y="882131"/>
            <a:ext cx="6172200" cy="4873625"/>
          </a:xfrm>
          <a:prstGeom prst="rect">
            <a:avLst/>
          </a:prstGeom>
          <a:noFill/>
          <a:ln>
            <a:noFill/>
          </a:ln>
        </p:spPr>
      </p:pic>
      <p:sp>
        <p:nvSpPr>
          <p:cNvPr id="140" name="Google Shape;140;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CA"/>
              <a:t>In the beginning was the Word, and the Word was with God, and the Word was God. He was with God in the beginning. Through him all things were made; without him nothing was made that has been made. </a:t>
            </a:r>
            <a:r>
              <a:rPr lang="en-CA" b="1" baseline="30000"/>
              <a:t> </a:t>
            </a:r>
            <a:r>
              <a:rPr lang="en-CA"/>
              <a:t>In him was life, and that life was the light of all mankind. The light shines in the darkness, and the darkness has not overcome</a:t>
            </a:r>
            <a:r>
              <a:rPr lang="en-CA" baseline="30000"/>
              <a:t> </a:t>
            </a:r>
            <a:r>
              <a:rPr lang="en-CA"/>
              <a:t>it.</a:t>
            </a:r>
            <a:endParaRPr/>
          </a:p>
          <a:p>
            <a:pPr marL="0" lvl="0" indent="0" algn="l" rtl="0">
              <a:lnSpc>
                <a:spcPct val="90000"/>
              </a:lnSpc>
              <a:spcBef>
                <a:spcPts val="1000"/>
              </a:spcBef>
              <a:spcAft>
                <a:spcPts val="0"/>
              </a:spcAft>
              <a:buClr>
                <a:schemeClr val="dk1"/>
              </a:buClr>
              <a:buSzPts val="1600"/>
              <a:buNone/>
            </a:pPr>
            <a:r>
              <a:rPr lang="en-CA"/>
              <a:t>The Word became flesh and made his dwelling among us. We have seen his glory, the glory of the one and only Son, who came from the Father, full of grace and truth.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3D5F-FCC3-42C1-A26A-810C3E627873}"/>
              </a:ext>
            </a:extLst>
          </p:cNvPr>
          <p:cNvSpPr>
            <a:spLocks noGrp="1"/>
          </p:cNvSpPr>
          <p:nvPr>
            <p:ph type="title"/>
          </p:nvPr>
        </p:nvSpPr>
        <p:spPr/>
        <p:txBody>
          <a:bodyPr>
            <a:normAutofit/>
          </a:bodyPr>
          <a:lstStyle/>
          <a:p>
            <a:r>
              <a:rPr lang="en-CA" sz="6600" dirty="0"/>
              <a:t>Who is God? What is He like? </a:t>
            </a:r>
          </a:p>
        </p:txBody>
      </p:sp>
      <p:sp>
        <p:nvSpPr>
          <p:cNvPr id="3" name="Text Placeholder 2">
            <a:extLst>
              <a:ext uri="{FF2B5EF4-FFF2-40B4-BE49-F238E27FC236}">
                <a16:creationId xmlns:a16="http://schemas.microsoft.com/office/drawing/2014/main" id="{84822A93-5471-489A-99E1-D68F11140B2E}"/>
              </a:ext>
            </a:extLst>
          </p:cNvPr>
          <p:cNvSpPr>
            <a:spLocks noGrp="1"/>
          </p:cNvSpPr>
          <p:nvPr>
            <p:ph type="body" idx="1"/>
          </p:nvPr>
        </p:nvSpPr>
        <p:spPr/>
        <p:txBody>
          <a:bodyPr/>
          <a:lstStyle/>
          <a:p>
            <a:endParaRPr lang="en-CA" dirty="0"/>
          </a:p>
        </p:txBody>
      </p:sp>
      <p:pic>
        <p:nvPicPr>
          <p:cNvPr id="5" name="Picture 4">
            <a:extLst>
              <a:ext uri="{FF2B5EF4-FFF2-40B4-BE49-F238E27FC236}">
                <a16:creationId xmlns:a16="http://schemas.microsoft.com/office/drawing/2014/main" id="{7373B0F9-C7FF-4869-B78B-3313D9DFE332}"/>
              </a:ext>
            </a:extLst>
          </p:cNvPr>
          <p:cNvPicPr>
            <a:picLocks noChangeAspect="1"/>
          </p:cNvPicPr>
          <p:nvPr/>
        </p:nvPicPr>
        <p:blipFill>
          <a:blip r:embed="rId3"/>
          <a:stretch>
            <a:fillRect/>
          </a:stretch>
        </p:blipFill>
        <p:spPr>
          <a:xfrm>
            <a:off x="0" y="1825624"/>
            <a:ext cx="12192000" cy="4298085"/>
          </a:xfrm>
          <a:prstGeom prst="rect">
            <a:avLst/>
          </a:prstGeom>
        </p:spPr>
      </p:pic>
    </p:spTree>
    <p:extLst>
      <p:ext uri="{BB962C8B-B14F-4D97-AF65-F5344CB8AC3E}">
        <p14:creationId xmlns:p14="http://schemas.microsoft.com/office/powerpoint/2010/main" val="406393005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TotalTime>
  <Words>1161</Words>
  <Application>Microsoft Office PowerPoint</Application>
  <PresentationFormat>Widescreen</PresentationFormat>
  <Paragraphs>118</Paragraphs>
  <Slides>23</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Office Theme</vt:lpstr>
      <vt:lpstr>1_Office Theme</vt:lpstr>
      <vt:lpstr>PowerPoint Presentation</vt:lpstr>
      <vt:lpstr>The Lord’s Prayer</vt:lpstr>
      <vt:lpstr>Discuss: How did it go last week? </vt:lpstr>
      <vt:lpstr>What is the Bible?</vt:lpstr>
      <vt:lpstr>Inspiration of the Bible </vt:lpstr>
      <vt:lpstr>Inspiration of the Bible </vt:lpstr>
      <vt:lpstr>How Do We Get to Know God? Read His Word.</vt:lpstr>
      <vt:lpstr>John 1</vt:lpstr>
      <vt:lpstr>Who is God? What is He like? </vt:lpstr>
      <vt:lpstr>Character of God</vt:lpstr>
      <vt:lpstr>Why Read the Bible?</vt:lpstr>
      <vt:lpstr>Why Read the Bible? </vt:lpstr>
      <vt:lpstr>How to read the Bible</vt:lpstr>
      <vt:lpstr>How to Read the Bible</vt:lpstr>
      <vt:lpstr>How to Read the Bible</vt:lpstr>
      <vt:lpstr>How to Read the Bible</vt:lpstr>
      <vt:lpstr>How to Read the Bible</vt:lpstr>
      <vt:lpstr>How do we participate in God’s drama? </vt:lpstr>
      <vt:lpstr>Remaining Faithful in the Hard Times</vt:lpstr>
      <vt:lpstr>Song: Highlands (Song of Ascent)</vt:lpstr>
      <vt:lpstr>Experience</vt:lpstr>
      <vt:lpstr>Practice: Building Our Foundation</vt:lpstr>
      <vt:lpstr> Doxology: Expression of Praise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Snyder</dc:creator>
  <cp:lastModifiedBy>Denise Snyder</cp:lastModifiedBy>
  <cp:revision>8</cp:revision>
  <dcterms:created xsi:type="dcterms:W3CDTF">2021-03-31T14:59:35Z</dcterms:created>
  <dcterms:modified xsi:type="dcterms:W3CDTF">2021-10-03T18:14:14Z</dcterms:modified>
</cp:coreProperties>
</file>