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zkz84ZLjql3tUhA7a0t3UGp4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10"/>
          <p:cNvSpPr txBox="1">
            <a:spLocks noGrp="1"/>
          </p:cNvSpPr>
          <p:nvPr>
            <p:ph type="title"/>
          </p:nvPr>
        </p:nvSpPr>
        <p:spPr>
          <a:xfrm>
            <a:off x="3293806" y="2566221"/>
            <a:ext cx="10515600" cy="9827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3. A Disciple Acts Like Jesus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1 John 2:6</a:t>
            </a:r>
            <a:endParaRPr/>
          </a:p>
        </p:txBody>
      </p:sp>
      <p:sp>
        <p:nvSpPr>
          <p:cNvPr id="143" name="Google Shape;14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CA"/>
              <a:t>Whoever claims to live in him must live (walk) as Jesus did.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Deuteronomy 30:11-14</a:t>
            </a:r>
            <a:endParaRPr/>
          </a:p>
        </p:txBody>
      </p:sp>
      <p:sp>
        <p:nvSpPr>
          <p:cNvPr id="149" name="Google Shape;14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CA"/>
              <a:t>Now what I am commanding you today is not too difficult for you or beyond your reach. It is not up in heaven, so that you have to ask, “Who will ascend into heaven to get it and proclaim it to us so we may obey it?” Nor is it beyond the sea, so that you have to ask, “Who will cross the sea to get it and proclaim it to us so we may obey it?” </a:t>
            </a:r>
            <a:endParaRPr/>
          </a:p>
          <a:p>
            <a:pPr marL="0" lvl="0" indent="0" algn="l" rtl="0">
              <a:lnSpc>
                <a:spcPct val="90000"/>
              </a:lnSpc>
              <a:spcBef>
                <a:spcPts val="1000"/>
              </a:spcBef>
              <a:spcAft>
                <a:spcPts val="0"/>
              </a:spcAft>
              <a:buClr>
                <a:schemeClr val="dk1"/>
              </a:buClr>
              <a:buSzPts val="2800"/>
              <a:buNone/>
            </a:pPr>
            <a:r>
              <a:rPr lang="en-CA"/>
              <a:t>No, the word is very near you; it is in your mouth and in your heart so you may obey 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Galatians 5:22</a:t>
            </a:r>
            <a:endParaRPr/>
          </a:p>
        </p:txBody>
      </p:sp>
      <p:sp>
        <p:nvSpPr>
          <p:cNvPr id="155" name="Google Shape;15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CA"/>
              <a:t>But the fruit of the Spirit is love, joy, peace, patience, kindness, goodness, faithfulness, gentleness and self-control.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Are We His Disciples?</a:t>
            </a:r>
            <a:endParaRPr/>
          </a:p>
        </p:txBody>
      </p:sp>
      <p:sp>
        <p:nvSpPr>
          <p:cNvPr id="161" name="Google Shape;16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Is our greatest desire to be like Jesus?</a:t>
            </a:r>
            <a:endParaRPr/>
          </a:p>
          <a:p>
            <a:pPr marL="228600" lvl="0" indent="-228600" algn="l" rtl="0">
              <a:lnSpc>
                <a:spcPct val="90000"/>
              </a:lnSpc>
              <a:spcBef>
                <a:spcPts val="1000"/>
              </a:spcBef>
              <a:spcAft>
                <a:spcPts val="0"/>
              </a:spcAft>
              <a:buClr>
                <a:schemeClr val="dk1"/>
              </a:buClr>
              <a:buSzPts val="2800"/>
              <a:buChar char="•"/>
            </a:pPr>
            <a:r>
              <a:rPr lang="en-CA"/>
              <a:t>Do we study His Word and hide it in our hearts?</a:t>
            </a:r>
            <a:endParaRPr/>
          </a:p>
          <a:p>
            <a:pPr marL="228600" lvl="0" indent="-228600" algn="l" rtl="0">
              <a:lnSpc>
                <a:spcPct val="90000"/>
              </a:lnSpc>
              <a:spcBef>
                <a:spcPts val="1000"/>
              </a:spcBef>
              <a:spcAft>
                <a:spcPts val="0"/>
              </a:spcAft>
              <a:buClr>
                <a:schemeClr val="dk1"/>
              </a:buClr>
              <a:buSzPts val="2800"/>
              <a:buChar char="•"/>
            </a:pPr>
            <a:r>
              <a:rPr lang="en-CA"/>
              <a:t>Do we put our faith in action? </a:t>
            </a:r>
            <a:endParaRPr/>
          </a:p>
          <a:p>
            <a:pPr marL="228600" lvl="0" indent="-228600" algn="l" rtl="0">
              <a:lnSpc>
                <a:spcPct val="90000"/>
              </a:lnSpc>
              <a:spcBef>
                <a:spcPts val="1000"/>
              </a:spcBef>
              <a:spcAft>
                <a:spcPts val="0"/>
              </a:spcAft>
              <a:buClr>
                <a:schemeClr val="dk1"/>
              </a:buClr>
              <a:buSzPts val="2800"/>
              <a:buChar char="•"/>
            </a:pPr>
            <a:r>
              <a:rPr lang="en-CA"/>
              <a:t>Do we walk in His way?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Good News…</a:t>
            </a:r>
            <a:endParaRPr/>
          </a:p>
        </p:txBody>
      </p:sp>
      <p:sp>
        <p:nvSpPr>
          <p:cNvPr id="167" name="Google Shape;16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He says we can do it!</a:t>
            </a:r>
            <a:endParaRPr/>
          </a:p>
          <a:p>
            <a:pPr marL="228600" lvl="0" indent="-228600" algn="l" rtl="0">
              <a:lnSpc>
                <a:spcPct val="90000"/>
              </a:lnSpc>
              <a:spcBef>
                <a:spcPts val="1000"/>
              </a:spcBef>
              <a:spcAft>
                <a:spcPts val="0"/>
              </a:spcAft>
              <a:buClr>
                <a:schemeClr val="dk1"/>
              </a:buClr>
              <a:buSzPts val="2800"/>
              <a:buChar char="•"/>
            </a:pPr>
            <a:r>
              <a:rPr lang="en-CA"/>
              <a:t>He helps us through the power of the Holy Spirit</a:t>
            </a:r>
            <a:endParaRPr/>
          </a:p>
          <a:p>
            <a:pPr marL="228600" lvl="0" indent="-228600" algn="l" rtl="0">
              <a:lnSpc>
                <a:spcPct val="90000"/>
              </a:lnSpc>
              <a:spcBef>
                <a:spcPts val="1000"/>
              </a:spcBef>
              <a:spcAft>
                <a:spcPts val="0"/>
              </a:spcAft>
              <a:buClr>
                <a:schemeClr val="dk1"/>
              </a:buClr>
              <a:buSzPts val="2800"/>
              <a:buChar char="•"/>
            </a:pPr>
            <a:r>
              <a:rPr lang="en-CA"/>
              <a:t>He forgives us when we fail, and helps us get started again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Experience</a:t>
            </a:r>
            <a:endParaRPr/>
          </a:p>
        </p:txBody>
      </p:sp>
      <p:sp>
        <p:nvSpPr>
          <p:cNvPr id="173" name="Google Shape;17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Discuss together</a:t>
            </a:r>
            <a:endParaRPr/>
          </a:p>
          <a:p>
            <a:pPr marL="0" lvl="0" indent="0" algn="l" rtl="0">
              <a:lnSpc>
                <a:spcPct val="90000"/>
              </a:lnSpc>
              <a:spcBef>
                <a:spcPts val="1000"/>
              </a:spcBef>
              <a:spcAft>
                <a:spcPts val="0"/>
              </a:spcAft>
              <a:buClr>
                <a:schemeClr val="dk1"/>
              </a:buClr>
              <a:buSzPts val="2800"/>
              <a:buNone/>
            </a:pPr>
            <a:endParaRPr/>
          </a:p>
          <a:p>
            <a:pPr marL="685800" lvl="1" indent="-228600" algn="l" rtl="0">
              <a:lnSpc>
                <a:spcPct val="90000"/>
              </a:lnSpc>
              <a:spcBef>
                <a:spcPts val="500"/>
              </a:spcBef>
              <a:spcAft>
                <a:spcPts val="0"/>
              </a:spcAft>
              <a:buClr>
                <a:schemeClr val="dk1"/>
              </a:buClr>
              <a:buSzPts val="2400"/>
              <a:buChar char="•"/>
            </a:pPr>
            <a:r>
              <a:rPr lang="en-CA"/>
              <a:t>What does this look like in your everyday life?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Practice: Building Our Foundation </a:t>
            </a:r>
            <a:endParaRPr/>
          </a:p>
        </p:txBody>
      </p:sp>
      <p:sp>
        <p:nvSpPr>
          <p:cNvPr id="179" name="Google Shape;17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b="1"/>
              <a:t>Pray: </a:t>
            </a:r>
            <a:r>
              <a:rPr lang="en-CA"/>
              <a:t>Ask God to show you where and how He wants you to grow as His disciple.</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CA" b="1"/>
              <a:t>Learn God’s Word: </a:t>
            </a:r>
            <a:r>
              <a:rPr lang="en-CA"/>
              <a:t>This week, consider memorizing Galatians 5:22-25. (If you’re ambitious, consider memorizing Galatians 5:13-26). Depend on the Spirit to help you grow.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CA" b="1"/>
              <a:t>Fellowship: </a:t>
            </a:r>
            <a:r>
              <a:rPr lang="en-CA"/>
              <a:t>Who are you accountable to? Who is accountable to you? We walk together as we follow Jesus. </a:t>
            </a:r>
            <a:endParaRPr b="1"/>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838200" y="365125"/>
            <a:ext cx="10515600" cy="11687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b="1"/>
              <a:t>Doxology: Expression of Praise to God</a:t>
            </a:r>
            <a:endParaRPr/>
          </a:p>
        </p:txBody>
      </p:sp>
      <p:sp>
        <p:nvSpPr>
          <p:cNvPr id="185" name="Google Shape;185;p18"/>
          <p:cNvSpPr txBox="1">
            <a:spLocks noGrp="1"/>
          </p:cNvSpPr>
          <p:nvPr>
            <p:ph type="body" idx="1"/>
          </p:nvPr>
        </p:nvSpPr>
        <p:spPr>
          <a:xfrm>
            <a:off x="838200" y="1762432"/>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CA"/>
              <a:t>Praise God from Whom all blessings flow.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Him all creatures here below.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Him above ye heavenly hosts.</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Father, Son and Holy Ghost.</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Amen.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6"/>
            <a:ext cx="10515600" cy="829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a:t>The Lord’s Prayer</a:t>
            </a:r>
            <a:endParaRPr/>
          </a:p>
        </p:txBody>
      </p:sp>
      <p:sp>
        <p:nvSpPr>
          <p:cNvPr id="91" name="Google Shape;91;p2"/>
          <p:cNvSpPr txBox="1">
            <a:spLocks noGrp="1"/>
          </p:cNvSpPr>
          <p:nvPr>
            <p:ph type="body" idx="1"/>
          </p:nvPr>
        </p:nvSpPr>
        <p:spPr>
          <a:xfrm>
            <a:off x="447368" y="1415846"/>
            <a:ext cx="10515600" cy="498234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endParaRPr/>
          </a:p>
          <a:p>
            <a:pPr marL="914400" lvl="2" indent="0" algn="ctr" rtl="0">
              <a:lnSpc>
                <a:spcPct val="90000"/>
              </a:lnSpc>
              <a:spcBef>
                <a:spcPts val="500"/>
              </a:spcBef>
              <a:spcAft>
                <a:spcPts val="0"/>
              </a:spcAft>
              <a:buClr>
                <a:schemeClr val="dk1"/>
              </a:buClr>
              <a:buSzPct val="100000"/>
              <a:buNone/>
            </a:pPr>
            <a:r>
              <a:rPr lang="en-CA" sz="4400"/>
              <a:t>Our Father, who art in heaven, hallowed be Thy Name.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Thy Kingdom come, Thy will be done </a:t>
            </a:r>
            <a:endParaRPr/>
          </a:p>
          <a:p>
            <a:pPr marL="914400" lvl="2" indent="0" algn="ctr" rtl="0">
              <a:lnSpc>
                <a:spcPct val="90000"/>
              </a:lnSpc>
              <a:spcBef>
                <a:spcPts val="500"/>
              </a:spcBef>
              <a:spcAft>
                <a:spcPts val="0"/>
              </a:spcAft>
              <a:buClr>
                <a:schemeClr val="dk1"/>
              </a:buClr>
              <a:buSzPct val="100000"/>
              <a:buNone/>
            </a:pPr>
            <a:r>
              <a:rPr lang="en-CA" sz="4400"/>
              <a:t>on earth, as it is in heaven.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Give us this day our daily bread.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And forgive us our trespasses, as we forgive those who have trespassed against us.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And lead us not into temptation, but deliver us from evil.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For Thine is the kingdom, and the power, and the glory, for ever and ever.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Amen.</a:t>
            </a:r>
            <a:br>
              <a:rPr lang="en-CA"/>
            </a:br>
            <a:br>
              <a:rPr lang="en-CA"/>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9788" y="457200"/>
            <a:ext cx="3932237" cy="5899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CA" b="1"/>
              <a:t>	Luke 6:46-49</a:t>
            </a:r>
            <a:endParaRPr/>
          </a:p>
        </p:txBody>
      </p:sp>
      <p:pic>
        <p:nvPicPr>
          <p:cNvPr id="97" name="Google Shape;97;p3"/>
          <p:cNvPicPr preferRelativeResize="0">
            <a:picLocks noGrp="1"/>
          </p:cNvPicPr>
          <p:nvPr>
            <p:ph type="pic" idx="2"/>
          </p:nvPr>
        </p:nvPicPr>
        <p:blipFill rotWithShape="1">
          <a:blip r:embed="rId4">
            <a:alphaModFix/>
          </a:blip>
          <a:srcRect l="2508" r="2508"/>
          <a:stretch/>
        </p:blipFill>
        <p:spPr>
          <a:xfrm rot="5400000">
            <a:off x="6230219" y="657634"/>
            <a:ext cx="5549083" cy="4873625"/>
          </a:xfrm>
          <a:prstGeom prst="rect">
            <a:avLst/>
          </a:prstGeom>
          <a:noFill/>
          <a:ln>
            <a:noFill/>
          </a:ln>
        </p:spPr>
      </p:pic>
      <p:sp>
        <p:nvSpPr>
          <p:cNvPr id="98" name="Google Shape;98;p3"/>
          <p:cNvSpPr txBox="1">
            <a:spLocks noGrp="1"/>
          </p:cNvSpPr>
          <p:nvPr>
            <p:ph type="body" idx="1"/>
          </p:nvPr>
        </p:nvSpPr>
        <p:spPr>
          <a:xfrm>
            <a:off x="839788" y="1120877"/>
            <a:ext cx="3932237" cy="474811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CA" sz="2000"/>
              <a:t>“Why do you call me, ‘Lord, Lord,’ and do not do what I say? As for everyone who comes to me and hears my words and puts them into practice, I will show you what they are like. They are like a man building a house, who dug down deep and laid the foundation on rock. When a flood came, the torrent struck that house but could not shake it, because it was well built. </a:t>
            </a:r>
            <a:endParaRPr sz="2000" b="1"/>
          </a:p>
          <a:p>
            <a:pPr marL="0" lvl="0" indent="0" algn="l" rtl="0">
              <a:lnSpc>
                <a:spcPct val="90000"/>
              </a:lnSpc>
              <a:spcBef>
                <a:spcPts val="1000"/>
              </a:spcBef>
              <a:spcAft>
                <a:spcPts val="0"/>
              </a:spcAft>
              <a:buClr>
                <a:schemeClr val="dk1"/>
              </a:buClr>
              <a:buSzPct val="100000"/>
              <a:buNone/>
            </a:pPr>
            <a:r>
              <a:rPr lang="en-CA" sz="2000"/>
              <a:t>But the one who hears my words and does not put them into practice is like a man who built a house on the ground without a foundation. The moment the torrent struck that house, it collapsed and its destruction was complete.”</a:t>
            </a:r>
            <a:endParaRPr sz="2000" b="0"/>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Song: Jesus, Firm Foundation</a:t>
            </a:r>
            <a:endParaRPr/>
          </a:p>
        </p:txBody>
      </p:sp>
      <p:sp>
        <p:nvSpPr>
          <p:cNvPr id="104" name="Google Shape;10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Old hymn, published in 1787 by John Rippon</a:t>
            </a:r>
            <a:endParaRPr/>
          </a:p>
          <a:p>
            <a:pPr marL="228600" lvl="0" indent="-228600" algn="l" rtl="0">
              <a:lnSpc>
                <a:spcPct val="90000"/>
              </a:lnSpc>
              <a:spcBef>
                <a:spcPts val="1000"/>
              </a:spcBef>
              <a:spcAft>
                <a:spcPts val="0"/>
              </a:spcAft>
              <a:buClr>
                <a:schemeClr val="dk1"/>
              </a:buClr>
              <a:buSzPts val="2800"/>
              <a:buChar char="•"/>
            </a:pPr>
            <a:r>
              <a:rPr lang="en-CA"/>
              <a:t>Modern version – the Worship Initiative</a:t>
            </a:r>
            <a:endParaRPr/>
          </a:p>
          <a:p>
            <a:pPr marL="228600" lvl="0" indent="-228600" algn="l" rtl="0">
              <a:lnSpc>
                <a:spcPct val="90000"/>
              </a:lnSpc>
              <a:spcBef>
                <a:spcPts val="1000"/>
              </a:spcBef>
              <a:spcAft>
                <a:spcPts val="0"/>
              </a:spcAft>
              <a:buClr>
                <a:schemeClr val="dk1"/>
              </a:buClr>
              <a:buSzPts val="2800"/>
              <a:buChar char="•"/>
            </a:pPr>
            <a:r>
              <a:rPr lang="en-CA"/>
              <a:t>Lyrics focused on Jesus as the truth we stand on, no matter what is going on around us. He defends us, upholds us, and strengthens us.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Discuss</a:t>
            </a:r>
            <a:endParaRPr/>
          </a:p>
        </p:txBody>
      </p:sp>
      <p:sp>
        <p:nvSpPr>
          <p:cNvPr id="110" name="Google Shape;11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What does it mean to be a disciple?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948813" y="218655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b="1"/>
              <a:t>1. A Disciple Knows God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John 17:1-3</a:t>
            </a:r>
            <a:endParaRPr/>
          </a:p>
        </p:txBody>
      </p:sp>
      <p:sp>
        <p:nvSpPr>
          <p:cNvPr id="121" name="Google Shape;1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CA"/>
              <a:t>After Jesus said this, he looked toward heaven and prayed:</a:t>
            </a:r>
            <a:endParaRPr/>
          </a:p>
          <a:p>
            <a:pPr marL="0" lvl="0" indent="0" algn="l" rtl="0">
              <a:lnSpc>
                <a:spcPct val="90000"/>
              </a:lnSpc>
              <a:spcBef>
                <a:spcPts val="1000"/>
              </a:spcBef>
              <a:spcAft>
                <a:spcPts val="0"/>
              </a:spcAft>
              <a:buClr>
                <a:schemeClr val="dk1"/>
              </a:buClr>
              <a:buSzPts val="2800"/>
              <a:buNone/>
            </a:pPr>
            <a:r>
              <a:rPr lang="en-CA"/>
              <a:t>“Father, the hour has come. Glorify your Son, that your Son may glorify you. For you granted him authority over all people that he might give eternal life to all those you have given him. </a:t>
            </a:r>
            <a:r>
              <a:rPr lang="en-CA" b="1" i="1"/>
              <a:t>Now this is eternal life: that they know you, the only true God, and Jesus Christ, whom you have sent.</a:t>
            </a:r>
            <a:r>
              <a:rPr lang="en-CA"/>
              <a:t> I have brought you glory on earth by finishing the work you gave me to do. And now, Father, glorify me in your presence with the glory I had with you before the world began.</a:t>
            </a:r>
            <a:endParaRPr/>
          </a:p>
          <a:p>
            <a:pPr marL="3657600" lvl="8" indent="0" algn="l" rtl="0">
              <a:lnSpc>
                <a:spcPct val="90000"/>
              </a:lnSpc>
              <a:spcBef>
                <a:spcPts val="500"/>
              </a:spcBef>
              <a:spcAft>
                <a:spcPts val="0"/>
              </a:spcAft>
              <a:buClr>
                <a:schemeClr val="dk1"/>
              </a:buClr>
              <a:buSzPts val="1800"/>
              <a:buNone/>
            </a:pPr>
            <a:r>
              <a:rPr lang="en-CA"/>
              <a:t>					(Emphasis added)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2298291" y="2481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2. A Disciple Knows God’s Word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2" name="Google Shape;132;p9"/>
          <p:cNvPicPr preferRelativeResize="0">
            <a:picLocks noGrp="1"/>
          </p:cNvPicPr>
          <p:nvPr>
            <p:ph type="body" idx="1"/>
          </p:nvPr>
        </p:nvPicPr>
        <p:blipFill rotWithShape="1">
          <a:blip r:embed="rId4">
            <a:alphaModFix/>
          </a:blip>
          <a:srcRect/>
          <a:stretch/>
        </p:blipFill>
        <p:spPr>
          <a:xfrm>
            <a:off x="4366751" y="365125"/>
            <a:ext cx="3458497" cy="553064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Widescreen</PresentationFormat>
  <Paragraphs>69</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The Lord’s Prayer</vt:lpstr>
      <vt:lpstr> Luke 6:46-49</vt:lpstr>
      <vt:lpstr>Song: Jesus, Firm Foundation</vt:lpstr>
      <vt:lpstr>Discuss</vt:lpstr>
      <vt:lpstr>1. A Disciple Knows God</vt:lpstr>
      <vt:lpstr>John 17:1-3</vt:lpstr>
      <vt:lpstr>2. A Disciple Knows God’s Word </vt:lpstr>
      <vt:lpstr>PowerPoint Presentation</vt:lpstr>
      <vt:lpstr>3. A Disciple Acts Like Jesus</vt:lpstr>
      <vt:lpstr>1 John 2:6</vt:lpstr>
      <vt:lpstr>Deuteronomy 30:11-14</vt:lpstr>
      <vt:lpstr>Galatians 5:22</vt:lpstr>
      <vt:lpstr>Are We His Disciples?</vt:lpstr>
      <vt:lpstr>Good News…</vt:lpstr>
      <vt:lpstr>Experience</vt:lpstr>
      <vt:lpstr>Practice: Building Our Foundation </vt:lpstr>
      <vt:lpstr>Doxology: Expression of Praise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Snyder</dc:creator>
  <cp:lastModifiedBy>Denise Snyder</cp:lastModifiedBy>
  <cp:revision>1</cp:revision>
  <dcterms:created xsi:type="dcterms:W3CDTF">2021-03-30T15:45:21Z</dcterms:created>
  <dcterms:modified xsi:type="dcterms:W3CDTF">2021-09-08T17:18:51Z</dcterms:modified>
</cp:coreProperties>
</file>