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7" r:id="rId2"/>
    <p:sldId id="257" r:id="rId3"/>
    <p:sldId id="276" r:id="rId4"/>
    <p:sldId id="260" r:id="rId5"/>
    <p:sldId id="261" r:id="rId6"/>
    <p:sldId id="263" r:id="rId7"/>
    <p:sldId id="262" r:id="rId8"/>
    <p:sldId id="264" r:id="rId9"/>
    <p:sldId id="265" r:id="rId10"/>
    <p:sldId id="266" r:id="rId11"/>
    <p:sldId id="267" r:id="rId12"/>
    <p:sldId id="268" r:id="rId13"/>
    <p:sldId id="269" r:id="rId14"/>
    <p:sldId id="275" r:id="rId15"/>
    <p:sldId id="271" r:id="rId16"/>
    <p:sldId id="270" r:id="rId17"/>
    <p:sldId id="272" r:id="rId18"/>
    <p:sldId id="273" r:id="rId19"/>
    <p:sldId id="274" r:id="rId2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KANYA6u4YiV0eAORb6VNw==" hashData="Bn0ixQ5TEd2oUR+f7ZrWzy3BZ/QMt68nHMUb7KkmdPFR/cavoh8D9Df/4EAs8dk/87axW1GHCTHg77EtIyScj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98" d="100"/>
          <a:sy n="98" d="100"/>
        </p:scale>
        <p:origin x="102"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52D70-F5FA-409B-802A-A22A71D973ED}" type="doc">
      <dgm:prSet loTypeId="urn:microsoft.com/office/officeart/2005/8/layout/equation1" loCatId="process" qsTypeId="urn:microsoft.com/office/officeart/2005/8/quickstyle/simple1" qsCatId="simple" csTypeId="urn:microsoft.com/office/officeart/2005/8/colors/accent1_2" csCatId="accent1" phldr="1"/>
      <dgm:spPr/>
    </dgm:pt>
    <dgm:pt modelId="{B2E90206-4E13-4171-9F9F-8701E6838D8F}">
      <dgm:prSet phldrT="[Text]"/>
      <dgm:spPr/>
      <dgm:t>
        <a:bodyPr/>
        <a:lstStyle/>
        <a:p>
          <a:r>
            <a:rPr lang="en-CA" dirty="0"/>
            <a:t>Material Definition of Poverty </a:t>
          </a:r>
        </a:p>
      </dgm:t>
    </dgm:pt>
    <dgm:pt modelId="{40CD9816-4944-4485-9274-127F05897E3A}" type="parTrans" cxnId="{F3F42881-7B5E-48B0-89F4-73F823D3C0FF}">
      <dgm:prSet/>
      <dgm:spPr/>
      <dgm:t>
        <a:bodyPr/>
        <a:lstStyle/>
        <a:p>
          <a:endParaRPr lang="en-CA"/>
        </a:p>
      </dgm:t>
    </dgm:pt>
    <dgm:pt modelId="{CB353175-81FA-4997-A77F-14F749007C30}" type="sibTrans" cxnId="{F3F42881-7B5E-48B0-89F4-73F823D3C0FF}">
      <dgm:prSet/>
      <dgm:spPr/>
      <dgm:t>
        <a:bodyPr/>
        <a:lstStyle/>
        <a:p>
          <a:endParaRPr lang="en-CA"/>
        </a:p>
      </dgm:t>
    </dgm:pt>
    <dgm:pt modelId="{4135AD1F-C82E-4D9A-BD7E-90948CE358E0}">
      <dgm:prSet phldrT="[Text]"/>
      <dgm:spPr/>
      <dgm:t>
        <a:bodyPr/>
        <a:lstStyle/>
        <a:p>
          <a:r>
            <a:rPr lang="en-CA" dirty="0"/>
            <a:t>God-complexes of Materially Non-poor</a:t>
          </a:r>
        </a:p>
      </dgm:t>
    </dgm:pt>
    <dgm:pt modelId="{F33BFF99-7095-420F-8222-0F9816F13E4A}" type="parTrans" cxnId="{24A30D19-6420-4144-B691-520B3EC6BB09}">
      <dgm:prSet/>
      <dgm:spPr/>
      <dgm:t>
        <a:bodyPr/>
        <a:lstStyle/>
        <a:p>
          <a:endParaRPr lang="en-CA"/>
        </a:p>
      </dgm:t>
    </dgm:pt>
    <dgm:pt modelId="{A8332F00-6F96-4D20-B8B5-B8DD7BFD57E0}" type="sibTrans" cxnId="{24A30D19-6420-4144-B691-520B3EC6BB09}">
      <dgm:prSet/>
      <dgm:spPr/>
      <dgm:t>
        <a:bodyPr/>
        <a:lstStyle/>
        <a:p>
          <a:endParaRPr lang="en-CA"/>
        </a:p>
      </dgm:t>
    </dgm:pt>
    <dgm:pt modelId="{0FF22A2E-C8E2-42C2-8781-49571C6D3FF7}">
      <dgm:prSet phldrT="[Text]"/>
      <dgm:spPr/>
      <dgm:t>
        <a:bodyPr/>
        <a:lstStyle/>
        <a:p>
          <a:r>
            <a:rPr lang="en-CA" dirty="0"/>
            <a:t>Harm to Both Materially Poor and Non-Poor</a:t>
          </a:r>
        </a:p>
      </dgm:t>
    </dgm:pt>
    <dgm:pt modelId="{FB353826-EBEC-4990-B667-629472684F01}" type="parTrans" cxnId="{4CBD7542-8CF3-4774-8636-7D012845DAC1}">
      <dgm:prSet/>
      <dgm:spPr/>
      <dgm:t>
        <a:bodyPr/>
        <a:lstStyle/>
        <a:p>
          <a:endParaRPr lang="en-CA"/>
        </a:p>
      </dgm:t>
    </dgm:pt>
    <dgm:pt modelId="{AD3582D3-95FB-4E1E-B7D7-89068CAED514}" type="sibTrans" cxnId="{4CBD7542-8CF3-4774-8636-7D012845DAC1}">
      <dgm:prSet/>
      <dgm:spPr/>
      <dgm:t>
        <a:bodyPr/>
        <a:lstStyle/>
        <a:p>
          <a:endParaRPr lang="en-CA"/>
        </a:p>
      </dgm:t>
    </dgm:pt>
    <dgm:pt modelId="{7FFACC51-618C-4138-80CD-4309B6716231}">
      <dgm:prSet phldrT="[Text]"/>
      <dgm:spPr/>
      <dgm:t>
        <a:bodyPr/>
        <a:lstStyle/>
        <a:p>
          <a:r>
            <a:rPr lang="en-CA" dirty="0"/>
            <a:t>Feelings of Inferiority of Materially Poor</a:t>
          </a:r>
        </a:p>
      </dgm:t>
    </dgm:pt>
    <dgm:pt modelId="{860DB596-A086-4E47-B735-D6F3B970CB4B}" type="parTrans" cxnId="{580DFC6B-052B-43D0-9B36-0FC3035C0602}">
      <dgm:prSet/>
      <dgm:spPr/>
      <dgm:t>
        <a:bodyPr/>
        <a:lstStyle/>
        <a:p>
          <a:endParaRPr lang="en-CA"/>
        </a:p>
      </dgm:t>
    </dgm:pt>
    <dgm:pt modelId="{BE39C91E-262B-4954-8231-FA5D4288DC67}" type="sibTrans" cxnId="{580DFC6B-052B-43D0-9B36-0FC3035C0602}">
      <dgm:prSet/>
      <dgm:spPr/>
      <dgm:t>
        <a:bodyPr/>
        <a:lstStyle/>
        <a:p>
          <a:endParaRPr lang="en-CA"/>
        </a:p>
      </dgm:t>
    </dgm:pt>
    <dgm:pt modelId="{85BF7169-4658-4105-BBF8-96DB8CA3EAE0}" type="pres">
      <dgm:prSet presAssocID="{B7952D70-F5FA-409B-802A-A22A71D973ED}" presName="linearFlow" presStyleCnt="0">
        <dgm:presLayoutVars>
          <dgm:dir/>
          <dgm:resizeHandles val="exact"/>
        </dgm:presLayoutVars>
      </dgm:prSet>
      <dgm:spPr/>
    </dgm:pt>
    <dgm:pt modelId="{5E55FD8C-7323-4C52-903A-2DF9E08FE0A7}" type="pres">
      <dgm:prSet presAssocID="{B2E90206-4E13-4171-9F9F-8701E6838D8F}" presName="node" presStyleLbl="node1" presStyleIdx="0" presStyleCnt="4">
        <dgm:presLayoutVars>
          <dgm:bulletEnabled val="1"/>
        </dgm:presLayoutVars>
      </dgm:prSet>
      <dgm:spPr/>
    </dgm:pt>
    <dgm:pt modelId="{AA95FD87-BB12-4548-A0B8-BB48A9B506EA}" type="pres">
      <dgm:prSet presAssocID="{CB353175-81FA-4997-A77F-14F749007C30}" presName="spacerL" presStyleCnt="0"/>
      <dgm:spPr/>
    </dgm:pt>
    <dgm:pt modelId="{9B434C58-F011-4421-80BA-E560724B2FD7}" type="pres">
      <dgm:prSet presAssocID="{CB353175-81FA-4997-A77F-14F749007C30}" presName="sibTrans" presStyleLbl="sibTrans2D1" presStyleIdx="0" presStyleCnt="3"/>
      <dgm:spPr/>
    </dgm:pt>
    <dgm:pt modelId="{E1E691C0-455B-4957-8E7E-AE35D3F6E307}" type="pres">
      <dgm:prSet presAssocID="{CB353175-81FA-4997-A77F-14F749007C30}" presName="spacerR" presStyleCnt="0"/>
      <dgm:spPr/>
    </dgm:pt>
    <dgm:pt modelId="{718FA302-9F16-4E79-B15A-ED801675B3C1}" type="pres">
      <dgm:prSet presAssocID="{4135AD1F-C82E-4D9A-BD7E-90948CE358E0}" presName="node" presStyleLbl="node1" presStyleIdx="1" presStyleCnt="4">
        <dgm:presLayoutVars>
          <dgm:bulletEnabled val="1"/>
        </dgm:presLayoutVars>
      </dgm:prSet>
      <dgm:spPr/>
    </dgm:pt>
    <dgm:pt modelId="{36BA0C07-302A-4DBF-86CE-320094410C16}" type="pres">
      <dgm:prSet presAssocID="{A8332F00-6F96-4D20-B8B5-B8DD7BFD57E0}" presName="spacerL" presStyleCnt="0"/>
      <dgm:spPr/>
    </dgm:pt>
    <dgm:pt modelId="{B40CEB58-8C2E-43CC-848E-C16289FCCF99}" type="pres">
      <dgm:prSet presAssocID="{A8332F00-6F96-4D20-B8B5-B8DD7BFD57E0}" presName="sibTrans" presStyleLbl="sibTrans2D1" presStyleIdx="1" presStyleCnt="3"/>
      <dgm:spPr/>
    </dgm:pt>
    <dgm:pt modelId="{39FA281D-2CDC-44AA-94E9-72D1B975D125}" type="pres">
      <dgm:prSet presAssocID="{A8332F00-6F96-4D20-B8B5-B8DD7BFD57E0}" presName="spacerR" presStyleCnt="0"/>
      <dgm:spPr/>
    </dgm:pt>
    <dgm:pt modelId="{3D475279-34B5-4AD7-B818-3123C6F32F9E}" type="pres">
      <dgm:prSet presAssocID="{7FFACC51-618C-4138-80CD-4309B6716231}" presName="node" presStyleLbl="node1" presStyleIdx="2" presStyleCnt="4">
        <dgm:presLayoutVars>
          <dgm:bulletEnabled val="1"/>
        </dgm:presLayoutVars>
      </dgm:prSet>
      <dgm:spPr/>
    </dgm:pt>
    <dgm:pt modelId="{364428AB-00DC-44E0-87E8-67AE59CC7B18}" type="pres">
      <dgm:prSet presAssocID="{BE39C91E-262B-4954-8231-FA5D4288DC67}" presName="spacerL" presStyleCnt="0"/>
      <dgm:spPr/>
    </dgm:pt>
    <dgm:pt modelId="{45E06BF2-02CA-414E-B2A3-44201C7A6B77}" type="pres">
      <dgm:prSet presAssocID="{BE39C91E-262B-4954-8231-FA5D4288DC67}" presName="sibTrans" presStyleLbl="sibTrans2D1" presStyleIdx="2" presStyleCnt="3"/>
      <dgm:spPr/>
    </dgm:pt>
    <dgm:pt modelId="{CC2E9E3E-5D08-4BB9-B595-0F12213BA55B}" type="pres">
      <dgm:prSet presAssocID="{BE39C91E-262B-4954-8231-FA5D4288DC67}" presName="spacerR" presStyleCnt="0"/>
      <dgm:spPr/>
    </dgm:pt>
    <dgm:pt modelId="{351A4030-E25E-4935-9F73-00B46811708E}" type="pres">
      <dgm:prSet presAssocID="{0FF22A2E-C8E2-42C2-8781-49571C6D3FF7}" presName="node" presStyleLbl="node1" presStyleIdx="3" presStyleCnt="4">
        <dgm:presLayoutVars>
          <dgm:bulletEnabled val="1"/>
        </dgm:presLayoutVars>
      </dgm:prSet>
      <dgm:spPr/>
    </dgm:pt>
  </dgm:ptLst>
  <dgm:cxnLst>
    <dgm:cxn modelId="{62413218-3AB7-41D4-90E5-681E074B5908}" type="presOf" srcId="{CB353175-81FA-4997-A77F-14F749007C30}" destId="{9B434C58-F011-4421-80BA-E560724B2FD7}" srcOrd="0" destOrd="0" presId="urn:microsoft.com/office/officeart/2005/8/layout/equation1"/>
    <dgm:cxn modelId="{24A30D19-6420-4144-B691-520B3EC6BB09}" srcId="{B7952D70-F5FA-409B-802A-A22A71D973ED}" destId="{4135AD1F-C82E-4D9A-BD7E-90948CE358E0}" srcOrd="1" destOrd="0" parTransId="{F33BFF99-7095-420F-8222-0F9816F13E4A}" sibTransId="{A8332F00-6F96-4D20-B8B5-B8DD7BFD57E0}"/>
    <dgm:cxn modelId="{DCD6981A-6491-40F6-987F-A23B4BC93AA1}" type="presOf" srcId="{4135AD1F-C82E-4D9A-BD7E-90948CE358E0}" destId="{718FA302-9F16-4E79-B15A-ED801675B3C1}" srcOrd="0" destOrd="0" presId="urn:microsoft.com/office/officeart/2005/8/layout/equation1"/>
    <dgm:cxn modelId="{4CBD7542-8CF3-4774-8636-7D012845DAC1}" srcId="{B7952D70-F5FA-409B-802A-A22A71D973ED}" destId="{0FF22A2E-C8E2-42C2-8781-49571C6D3FF7}" srcOrd="3" destOrd="0" parTransId="{FB353826-EBEC-4990-B667-629472684F01}" sibTransId="{AD3582D3-95FB-4E1E-B7D7-89068CAED514}"/>
    <dgm:cxn modelId="{580DFC6B-052B-43D0-9B36-0FC3035C0602}" srcId="{B7952D70-F5FA-409B-802A-A22A71D973ED}" destId="{7FFACC51-618C-4138-80CD-4309B6716231}" srcOrd="2" destOrd="0" parTransId="{860DB596-A086-4E47-B735-D6F3B970CB4B}" sibTransId="{BE39C91E-262B-4954-8231-FA5D4288DC67}"/>
    <dgm:cxn modelId="{460DDB50-608A-4C2C-85ED-ED911C649076}" type="presOf" srcId="{7FFACC51-618C-4138-80CD-4309B6716231}" destId="{3D475279-34B5-4AD7-B818-3123C6F32F9E}" srcOrd="0" destOrd="0" presId="urn:microsoft.com/office/officeart/2005/8/layout/equation1"/>
    <dgm:cxn modelId="{B2F8DC55-AA28-43AC-B42F-F6C1975F025A}" type="presOf" srcId="{B2E90206-4E13-4171-9F9F-8701E6838D8F}" destId="{5E55FD8C-7323-4C52-903A-2DF9E08FE0A7}" srcOrd="0" destOrd="0" presId="urn:microsoft.com/office/officeart/2005/8/layout/equation1"/>
    <dgm:cxn modelId="{F3F42881-7B5E-48B0-89F4-73F823D3C0FF}" srcId="{B7952D70-F5FA-409B-802A-A22A71D973ED}" destId="{B2E90206-4E13-4171-9F9F-8701E6838D8F}" srcOrd="0" destOrd="0" parTransId="{40CD9816-4944-4485-9274-127F05897E3A}" sibTransId="{CB353175-81FA-4997-A77F-14F749007C30}"/>
    <dgm:cxn modelId="{D1DF2296-2647-479C-A3E0-3DC64BF60565}" type="presOf" srcId="{A8332F00-6F96-4D20-B8B5-B8DD7BFD57E0}" destId="{B40CEB58-8C2E-43CC-848E-C16289FCCF99}" srcOrd="0" destOrd="0" presId="urn:microsoft.com/office/officeart/2005/8/layout/equation1"/>
    <dgm:cxn modelId="{2168B7A7-A369-4563-9818-B5792AD86D04}" type="presOf" srcId="{B7952D70-F5FA-409B-802A-A22A71D973ED}" destId="{85BF7169-4658-4105-BBF8-96DB8CA3EAE0}" srcOrd="0" destOrd="0" presId="urn:microsoft.com/office/officeart/2005/8/layout/equation1"/>
    <dgm:cxn modelId="{E3EAA3B3-67BF-4D4F-8382-B492DCECCDE3}" type="presOf" srcId="{BE39C91E-262B-4954-8231-FA5D4288DC67}" destId="{45E06BF2-02CA-414E-B2A3-44201C7A6B77}" srcOrd="0" destOrd="0" presId="urn:microsoft.com/office/officeart/2005/8/layout/equation1"/>
    <dgm:cxn modelId="{3DD316F0-4374-4BCF-B6BE-8B2DA9935FD1}" type="presOf" srcId="{0FF22A2E-C8E2-42C2-8781-49571C6D3FF7}" destId="{351A4030-E25E-4935-9F73-00B46811708E}" srcOrd="0" destOrd="0" presId="urn:microsoft.com/office/officeart/2005/8/layout/equation1"/>
    <dgm:cxn modelId="{70A5235D-3A4C-4A8B-AE97-B78FAFF2B84A}" type="presParOf" srcId="{85BF7169-4658-4105-BBF8-96DB8CA3EAE0}" destId="{5E55FD8C-7323-4C52-903A-2DF9E08FE0A7}" srcOrd="0" destOrd="0" presId="urn:microsoft.com/office/officeart/2005/8/layout/equation1"/>
    <dgm:cxn modelId="{AD32E79B-750A-4CA4-A06E-5A9E125A65C2}" type="presParOf" srcId="{85BF7169-4658-4105-BBF8-96DB8CA3EAE0}" destId="{AA95FD87-BB12-4548-A0B8-BB48A9B506EA}" srcOrd="1" destOrd="0" presId="urn:microsoft.com/office/officeart/2005/8/layout/equation1"/>
    <dgm:cxn modelId="{41AEFF48-43F8-42D3-99AC-7E6E0EF15EB5}" type="presParOf" srcId="{85BF7169-4658-4105-BBF8-96DB8CA3EAE0}" destId="{9B434C58-F011-4421-80BA-E560724B2FD7}" srcOrd="2" destOrd="0" presId="urn:microsoft.com/office/officeart/2005/8/layout/equation1"/>
    <dgm:cxn modelId="{9514A306-6771-458E-89F6-F2D92E7A42ED}" type="presParOf" srcId="{85BF7169-4658-4105-BBF8-96DB8CA3EAE0}" destId="{E1E691C0-455B-4957-8E7E-AE35D3F6E307}" srcOrd="3" destOrd="0" presId="urn:microsoft.com/office/officeart/2005/8/layout/equation1"/>
    <dgm:cxn modelId="{D1EA67EB-07F0-41D0-BCA2-359C92D236B4}" type="presParOf" srcId="{85BF7169-4658-4105-BBF8-96DB8CA3EAE0}" destId="{718FA302-9F16-4E79-B15A-ED801675B3C1}" srcOrd="4" destOrd="0" presId="urn:microsoft.com/office/officeart/2005/8/layout/equation1"/>
    <dgm:cxn modelId="{95DDB774-AE56-408F-BA53-D333970A8443}" type="presParOf" srcId="{85BF7169-4658-4105-BBF8-96DB8CA3EAE0}" destId="{36BA0C07-302A-4DBF-86CE-320094410C16}" srcOrd="5" destOrd="0" presId="urn:microsoft.com/office/officeart/2005/8/layout/equation1"/>
    <dgm:cxn modelId="{C58CEFBD-315D-4767-A117-1EC175458283}" type="presParOf" srcId="{85BF7169-4658-4105-BBF8-96DB8CA3EAE0}" destId="{B40CEB58-8C2E-43CC-848E-C16289FCCF99}" srcOrd="6" destOrd="0" presId="urn:microsoft.com/office/officeart/2005/8/layout/equation1"/>
    <dgm:cxn modelId="{7C4CC1B5-1302-4778-B094-C209822185AD}" type="presParOf" srcId="{85BF7169-4658-4105-BBF8-96DB8CA3EAE0}" destId="{39FA281D-2CDC-44AA-94E9-72D1B975D125}" srcOrd="7" destOrd="0" presId="urn:microsoft.com/office/officeart/2005/8/layout/equation1"/>
    <dgm:cxn modelId="{46457988-E349-4741-A97A-2F23FC64A4FB}" type="presParOf" srcId="{85BF7169-4658-4105-BBF8-96DB8CA3EAE0}" destId="{3D475279-34B5-4AD7-B818-3123C6F32F9E}" srcOrd="8" destOrd="0" presId="urn:microsoft.com/office/officeart/2005/8/layout/equation1"/>
    <dgm:cxn modelId="{814B3B2A-9E0D-48D8-ABE8-F563E813C2F9}" type="presParOf" srcId="{85BF7169-4658-4105-BBF8-96DB8CA3EAE0}" destId="{364428AB-00DC-44E0-87E8-67AE59CC7B18}" srcOrd="9" destOrd="0" presId="urn:microsoft.com/office/officeart/2005/8/layout/equation1"/>
    <dgm:cxn modelId="{F1F46172-73B6-47DE-90D3-67F72955CEBB}" type="presParOf" srcId="{85BF7169-4658-4105-BBF8-96DB8CA3EAE0}" destId="{45E06BF2-02CA-414E-B2A3-44201C7A6B77}" srcOrd="10" destOrd="0" presId="urn:microsoft.com/office/officeart/2005/8/layout/equation1"/>
    <dgm:cxn modelId="{57013AC6-3F57-4E6D-A725-A8434C9B7558}" type="presParOf" srcId="{85BF7169-4658-4105-BBF8-96DB8CA3EAE0}" destId="{CC2E9E3E-5D08-4BB9-B595-0F12213BA55B}" srcOrd="11" destOrd="0" presId="urn:microsoft.com/office/officeart/2005/8/layout/equation1"/>
    <dgm:cxn modelId="{7F8F105B-9684-475C-AE44-91D44B3C9AD3}" type="presParOf" srcId="{85BF7169-4658-4105-BBF8-96DB8CA3EAE0}" destId="{351A4030-E25E-4935-9F73-00B46811708E}"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5FD8C-7323-4C52-903A-2DF9E08FE0A7}">
      <dsp:nvSpPr>
        <dsp:cNvPr id="0" name=""/>
        <dsp:cNvSpPr/>
      </dsp:nvSpPr>
      <dsp:spPr>
        <a:xfrm>
          <a:off x="6507" y="1387527"/>
          <a:ext cx="1808017" cy="18080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dirty="0"/>
            <a:t>Material Definition of Poverty </a:t>
          </a:r>
        </a:p>
      </dsp:txBody>
      <dsp:txXfrm>
        <a:off x="271285" y="1652305"/>
        <a:ext cx="1278461" cy="1278461"/>
      </dsp:txXfrm>
    </dsp:sp>
    <dsp:sp modelId="{9B434C58-F011-4421-80BA-E560724B2FD7}">
      <dsp:nvSpPr>
        <dsp:cNvPr id="0" name=""/>
        <dsp:cNvSpPr/>
      </dsp:nvSpPr>
      <dsp:spPr>
        <a:xfrm>
          <a:off x="1961336" y="1767210"/>
          <a:ext cx="1048650" cy="104865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CA" sz="1300" kern="1200"/>
        </a:p>
      </dsp:txBody>
      <dsp:txXfrm>
        <a:off x="2100335" y="2168214"/>
        <a:ext cx="770652" cy="246642"/>
      </dsp:txXfrm>
    </dsp:sp>
    <dsp:sp modelId="{718FA302-9F16-4E79-B15A-ED801675B3C1}">
      <dsp:nvSpPr>
        <dsp:cNvPr id="0" name=""/>
        <dsp:cNvSpPr/>
      </dsp:nvSpPr>
      <dsp:spPr>
        <a:xfrm>
          <a:off x="3156797" y="1387527"/>
          <a:ext cx="1808017" cy="18080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dirty="0"/>
            <a:t>God-complexes of Materially Non-poor</a:t>
          </a:r>
        </a:p>
      </dsp:txBody>
      <dsp:txXfrm>
        <a:off x="3421575" y="1652305"/>
        <a:ext cx="1278461" cy="1278461"/>
      </dsp:txXfrm>
    </dsp:sp>
    <dsp:sp modelId="{B40CEB58-8C2E-43CC-848E-C16289FCCF99}">
      <dsp:nvSpPr>
        <dsp:cNvPr id="0" name=""/>
        <dsp:cNvSpPr/>
      </dsp:nvSpPr>
      <dsp:spPr>
        <a:xfrm>
          <a:off x="5111625" y="1767210"/>
          <a:ext cx="1048650" cy="104865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CA" sz="1300" kern="1200"/>
        </a:p>
      </dsp:txBody>
      <dsp:txXfrm>
        <a:off x="5250624" y="2168214"/>
        <a:ext cx="770652" cy="246642"/>
      </dsp:txXfrm>
    </dsp:sp>
    <dsp:sp modelId="{3D475279-34B5-4AD7-B818-3123C6F32F9E}">
      <dsp:nvSpPr>
        <dsp:cNvPr id="0" name=""/>
        <dsp:cNvSpPr/>
      </dsp:nvSpPr>
      <dsp:spPr>
        <a:xfrm>
          <a:off x="6307087" y="1387527"/>
          <a:ext cx="1808017" cy="18080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dirty="0"/>
            <a:t>Feelings of Inferiority of Materially Poor</a:t>
          </a:r>
        </a:p>
      </dsp:txBody>
      <dsp:txXfrm>
        <a:off x="6571865" y="1652305"/>
        <a:ext cx="1278461" cy="1278461"/>
      </dsp:txXfrm>
    </dsp:sp>
    <dsp:sp modelId="{45E06BF2-02CA-414E-B2A3-44201C7A6B77}">
      <dsp:nvSpPr>
        <dsp:cNvPr id="0" name=""/>
        <dsp:cNvSpPr/>
      </dsp:nvSpPr>
      <dsp:spPr>
        <a:xfrm>
          <a:off x="8261915" y="1767210"/>
          <a:ext cx="1048650" cy="104865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CA" sz="1300" kern="1200"/>
        </a:p>
      </dsp:txBody>
      <dsp:txXfrm>
        <a:off x="8400914" y="1983232"/>
        <a:ext cx="770652" cy="616606"/>
      </dsp:txXfrm>
    </dsp:sp>
    <dsp:sp modelId="{351A4030-E25E-4935-9F73-00B46811708E}">
      <dsp:nvSpPr>
        <dsp:cNvPr id="0" name=""/>
        <dsp:cNvSpPr/>
      </dsp:nvSpPr>
      <dsp:spPr>
        <a:xfrm>
          <a:off x="9457376" y="1387527"/>
          <a:ext cx="1808017" cy="18080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dirty="0"/>
            <a:t>Harm to Both Materially Poor and Non-Poor</a:t>
          </a:r>
        </a:p>
      </dsp:txBody>
      <dsp:txXfrm>
        <a:off x="9722154" y="1652305"/>
        <a:ext cx="1278461" cy="127846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6865A02-16CA-49F6-B298-B563C098141F}" type="datetimeFigureOut">
              <a:rPr lang="en-CA" smtClean="0"/>
              <a:t>2021-06-01</a:t>
            </a:fld>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A8DAE0E-1B7B-4B46-8CF5-45587EF2B7E4}" type="slidenum">
              <a:rPr lang="en-CA" smtClean="0"/>
              <a:t>‹#›</a:t>
            </a:fld>
            <a:endParaRPr lang="en-CA"/>
          </a:p>
        </p:txBody>
      </p:sp>
    </p:spTree>
    <p:extLst>
      <p:ext uri="{BB962C8B-B14F-4D97-AF65-F5344CB8AC3E}">
        <p14:creationId xmlns:p14="http://schemas.microsoft.com/office/powerpoint/2010/main" val="195699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A8DAE0E-1B7B-4B46-8CF5-45587EF2B7E4}" type="slidenum">
              <a:rPr lang="en-CA" smtClean="0"/>
              <a:t>4</a:t>
            </a:fld>
            <a:endParaRPr lang="en-CA"/>
          </a:p>
        </p:txBody>
      </p:sp>
    </p:spTree>
    <p:extLst>
      <p:ext uri="{BB962C8B-B14F-4D97-AF65-F5344CB8AC3E}">
        <p14:creationId xmlns:p14="http://schemas.microsoft.com/office/powerpoint/2010/main" val="314729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 preconceived ideas, anger, frustration- she too was broken; the power of giving a smile or simple gesture; recognized she couldn’t fix anything but could be part of the solution; giving her time, getting heart involved was more powerful than giving in the offering plate; she was able to see the people more as God saw them</a:t>
            </a:r>
          </a:p>
          <a:p>
            <a:endParaRPr lang="en-CA" dirty="0"/>
          </a:p>
        </p:txBody>
      </p:sp>
      <p:sp>
        <p:nvSpPr>
          <p:cNvPr id="4" name="Slide Number Placeholder 3"/>
          <p:cNvSpPr>
            <a:spLocks noGrp="1"/>
          </p:cNvSpPr>
          <p:nvPr>
            <p:ph type="sldNum" sz="quarter" idx="5"/>
          </p:nvPr>
        </p:nvSpPr>
        <p:spPr/>
        <p:txBody>
          <a:bodyPr/>
          <a:lstStyle/>
          <a:p>
            <a:fld id="{DA8DAE0E-1B7B-4B46-8CF5-45587EF2B7E4}" type="slidenum">
              <a:rPr lang="en-CA" smtClean="0"/>
              <a:t>16</a:t>
            </a:fld>
            <a:endParaRPr lang="en-CA"/>
          </a:p>
        </p:txBody>
      </p:sp>
    </p:spTree>
    <p:extLst>
      <p:ext uri="{BB962C8B-B14F-4D97-AF65-F5344CB8AC3E}">
        <p14:creationId xmlns:p14="http://schemas.microsoft.com/office/powerpoint/2010/main" val="1906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6CC88B-31FD-4B5B-9D0F-B11A43B661BD}" type="datetimeFigureOut">
              <a:rPr lang="en-CA" smtClean="0"/>
              <a:t>2021-06-01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3951308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CC88B-31FD-4B5B-9D0F-B11A43B661BD}" type="datetimeFigureOut">
              <a:rPr lang="en-CA" smtClean="0"/>
              <a:t>2021-06-01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8926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CC88B-31FD-4B5B-9D0F-B11A43B661BD}" type="datetimeFigureOut">
              <a:rPr lang="en-CA" smtClean="0"/>
              <a:t>2021-06-01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183519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6CC88B-31FD-4B5B-9D0F-B11A43B661BD}" type="datetimeFigureOut">
              <a:rPr lang="en-CA" smtClean="0"/>
              <a:t>2021-06-01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295913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6CC88B-31FD-4B5B-9D0F-B11A43B661BD}" type="datetimeFigureOut">
              <a:rPr lang="en-CA" smtClean="0"/>
              <a:t>2021-06-01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322108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CC88B-31FD-4B5B-9D0F-B11A43B661BD}" type="datetimeFigureOut">
              <a:rPr lang="en-CA" smtClean="0"/>
              <a:t>2021-06-01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31832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CC88B-31FD-4B5B-9D0F-B11A43B661BD}" type="datetimeFigureOut">
              <a:rPr lang="en-CA" smtClean="0"/>
              <a:t>2021-06-01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215775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CC88B-31FD-4B5B-9D0F-B11A43B661BD}" type="datetimeFigureOut">
              <a:rPr lang="en-CA" smtClean="0"/>
              <a:t>2021-06-01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1225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CC88B-31FD-4B5B-9D0F-B11A43B661BD}" type="datetimeFigureOut">
              <a:rPr lang="en-CA" smtClean="0"/>
              <a:t>2021-06-01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156524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6CC88B-31FD-4B5B-9D0F-B11A43B661BD}" type="datetimeFigureOut">
              <a:rPr lang="en-CA" smtClean="0"/>
              <a:t>2021-06-01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133454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6CC88B-31FD-4B5B-9D0F-B11A43B661BD}" type="datetimeFigureOut">
              <a:rPr lang="en-CA" smtClean="0"/>
              <a:t>2021-06-01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4E4DDD-08CB-4A15-A7EE-59DD574D00A6}" type="slidenum">
              <a:rPr lang="en-CA" smtClean="0"/>
              <a:t>‹#›</a:t>
            </a:fld>
            <a:endParaRPr lang="en-CA"/>
          </a:p>
        </p:txBody>
      </p:sp>
    </p:spTree>
    <p:extLst>
      <p:ext uri="{BB962C8B-B14F-4D97-AF65-F5344CB8AC3E}">
        <p14:creationId xmlns:p14="http://schemas.microsoft.com/office/powerpoint/2010/main" val="273676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B6CC88B-31FD-4B5B-9D0F-B11A43B661BD}" type="datetimeFigureOut">
              <a:rPr lang="en-CA" smtClean="0"/>
              <a:t>2021-06-01</a:t>
            </a:fld>
            <a:endParaRPr lang="en-CA"/>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4E4DDD-08CB-4A15-A7EE-59DD574D00A6}" type="slidenum">
              <a:rPr lang="en-CA" smtClean="0"/>
              <a:t>‹#›</a:t>
            </a:fld>
            <a:endParaRPr lang="en-CA"/>
          </a:p>
        </p:txBody>
      </p:sp>
    </p:spTree>
    <p:extLst>
      <p:ext uri="{BB962C8B-B14F-4D97-AF65-F5344CB8AC3E}">
        <p14:creationId xmlns:p14="http://schemas.microsoft.com/office/powerpoint/2010/main" val="350137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D1A1C4-1999-42C7-85E7-18FC834BD7BD}"/>
              </a:ext>
            </a:extLst>
          </p:cNvPr>
          <p:cNvSpPr>
            <a:spLocks noGrp="1"/>
          </p:cNvSpPr>
          <p:nvPr>
            <p:ph type="ctrTitle"/>
          </p:nvPr>
        </p:nvSpPr>
        <p:spPr>
          <a:xfrm>
            <a:off x="1524000" y="0"/>
            <a:ext cx="9144000" cy="2052536"/>
          </a:xfrm>
        </p:spPr>
        <p:txBody>
          <a:bodyPr/>
          <a:lstStyle/>
          <a:p>
            <a:r>
              <a:rPr lang="en-US" dirty="0"/>
              <a:t>Foundations: Serving</a:t>
            </a:r>
            <a:endParaRPr lang="en-CA" dirty="0"/>
          </a:p>
        </p:txBody>
      </p:sp>
      <p:sp>
        <p:nvSpPr>
          <p:cNvPr id="5" name="Subtitle 4">
            <a:extLst>
              <a:ext uri="{FF2B5EF4-FFF2-40B4-BE49-F238E27FC236}">
                <a16:creationId xmlns:a16="http://schemas.microsoft.com/office/drawing/2014/main" id="{8D3663A5-AF1A-4E8A-A2B4-8E57FBB5A846}"/>
              </a:ext>
            </a:extLst>
          </p:cNvPr>
          <p:cNvSpPr>
            <a:spLocks noGrp="1"/>
          </p:cNvSpPr>
          <p:nvPr>
            <p:ph type="subTitle" idx="1"/>
          </p:nvPr>
        </p:nvSpPr>
        <p:spPr>
          <a:xfrm>
            <a:off x="1524000" y="2082901"/>
            <a:ext cx="9144000" cy="1655762"/>
          </a:xfrm>
        </p:spPr>
        <p:txBody>
          <a:bodyPr/>
          <a:lstStyle/>
          <a:p>
            <a:r>
              <a:rPr lang="en-US" dirty="0"/>
              <a:t>Because We Are On Mission</a:t>
            </a:r>
            <a:endParaRPr lang="en-CA" dirty="0"/>
          </a:p>
        </p:txBody>
      </p:sp>
      <p:pic>
        <p:nvPicPr>
          <p:cNvPr id="6" name="Picture 5">
            <a:extLst>
              <a:ext uri="{FF2B5EF4-FFF2-40B4-BE49-F238E27FC236}">
                <a16:creationId xmlns:a16="http://schemas.microsoft.com/office/drawing/2014/main" id="{649FC418-692C-4358-B556-0A4BDF84C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885" y="2910782"/>
            <a:ext cx="3118229" cy="2297642"/>
          </a:xfrm>
          <a:prstGeom prst="rect">
            <a:avLst/>
          </a:prstGeom>
        </p:spPr>
      </p:pic>
    </p:spTree>
    <p:extLst>
      <p:ext uri="{BB962C8B-B14F-4D97-AF65-F5344CB8AC3E}">
        <p14:creationId xmlns:p14="http://schemas.microsoft.com/office/powerpoint/2010/main" val="2802263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C09A-E867-4AE9-81C7-7471C83CC112}"/>
              </a:ext>
            </a:extLst>
          </p:cNvPr>
          <p:cNvSpPr>
            <a:spLocks noGrp="1"/>
          </p:cNvSpPr>
          <p:nvPr>
            <p:ph type="title"/>
          </p:nvPr>
        </p:nvSpPr>
        <p:spPr/>
        <p:txBody>
          <a:bodyPr>
            <a:normAutofit/>
          </a:bodyPr>
          <a:lstStyle/>
          <a:p>
            <a:r>
              <a:rPr lang="en-CA" sz="3600" b="1" dirty="0"/>
              <a:t>Motivation is Important but so is Our Posture</a:t>
            </a:r>
          </a:p>
        </p:txBody>
      </p:sp>
      <p:sp>
        <p:nvSpPr>
          <p:cNvPr id="3" name="Content Placeholder 2">
            <a:extLst>
              <a:ext uri="{FF2B5EF4-FFF2-40B4-BE49-F238E27FC236}">
                <a16:creationId xmlns:a16="http://schemas.microsoft.com/office/drawing/2014/main" id="{1A71982F-CF35-4F0B-BFE8-3014C77E3950}"/>
              </a:ext>
            </a:extLst>
          </p:cNvPr>
          <p:cNvSpPr>
            <a:spLocks noGrp="1"/>
          </p:cNvSpPr>
          <p:nvPr>
            <p:ph idx="1"/>
          </p:nvPr>
        </p:nvSpPr>
        <p:spPr>
          <a:xfrm>
            <a:off x="838200" y="1825625"/>
            <a:ext cx="5367068" cy="4351338"/>
          </a:xfrm>
        </p:spPr>
        <p:txBody>
          <a:bodyPr/>
          <a:lstStyle/>
          <a:p>
            <a:r>
              <a:rPr lang="en-CA" sz="3000" dirty="0"/>
              <a:t>In the Bible in 2 Cor 9:7 it says to ‘give with a cheerful heart’ not reluctantly or out of pressure or regret.</a:t>
            </a:r>
          </a:p>
          <a:p>
            <a:pPr marL="0" indent="0">
              <a:buNone/>
            </a:pPr>
            <a:endParaRPr lang="en-CA" sz="3000" dirty="0"/>
          </a:p>
          <a:p>
            <a:r>
              <a:rPr lang="en-CA" sz="3000" dirty="0"/>
              <a:t>Helping the less fortunate is beautiful- but can also be dangerous; we can easily hurt those we seek to serve.</a:t>
            </a:r>
          </a:p>
          <a:p>
            <a:endParaRPr lang="en-CA" dirty="0"/>
          </a:p>
        </p:txBody>
      </p:sp>
      <p:pic>
        <p:nvPicPr>
          <p:cNvPr id="4" name="Picture 3">
            <a:extLst>
              <a:ext uri="{FF2B5EF4-FFF2-40B4-BE49-F238E27FC236}">
                <a16:creationId xmlns:a16="http://schemas.microsoft.com/office/drawing/2014/main" id="{192FFF8B-F978-4C5F-9BC6-6CCEC913207A}"/>
              </a:ext>
            </a:extLst>
          </p:cNvPr>
          <p:cNvPicPr>
            <a:picLocks noChangeAspect="1"/>
          </p:cNvPicPr>
          <p:nvPr/>
        </p:nvPicPr>
        <p:blipFill>
          <a:blip r:embed="rId2"/>
          <a:stretch>
            <a:fillRect/>
          </a:stretch>
        </p:blipFill>
        <p:spPr>
          <a:xfrm>
            <a:off x="6297283" y="2329616"/>
            <a:ext cx="5200291" cy="3900218"/>
          </a:xfrm>
          <a:prstGeom prst="rect">
            <a:avLst/>
          </a:prstGeom>
        </p:spPr>
      </p:pic>
    </p:spTree>
    <p:extLst>
      <p:ext uri="{BB962C8B-B14F-4D97-AF65-F5344CB8AC3E}">
        <p14:creationId xmlns:p14="http://schemas.microsoft.com/office/powerpoint/2010/main" val="127313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D720-6573-4C2C-949A-36C779CC3FC7}"/>
              </a:ext>
            </a:extLst>
          </p:cNvPr>
          <p:cNvSpPr>
            <a:spLocks noGrp="1"/>
          </p:cNvSpPr>
          <p:nvPr>
            <p:ph type="title"/>
          </p:nvPr>
        </p:nvSpPr>
        <p:spPr/>
        <p:txBody>
          <a:bodyPr>
            <a:normAutofit/>
          </a:bodyPr>
          <a:lstStyle/>
          <a:p>
            <a:r>
              <a:rPr lang="en-CA" sz="3600" b="1" dirty="0"/>
              <a:t>Helping without Hurting – Principle 1</a:t>
            </a:r>
          </a:p>
        </p:txBody>
      </p:sp>
      <p:sp>
        <p:nvSpPr>
          <p:cNvPr id="3" name="Content Placeholder 2">
            <a:extLst>
              <a:ext uri="{FF2B5EF4-FFF2-40B4-BE49-F238E27FC236}">
                <a16:creationId xmlns:a16="http://schemas.microsoft.com/office/drawing/2014/main" id="{8AC4228B-D3ED-4805-B3CB-7C631E407A31}"/>
              </a:ext>
            </a:extLst>
          </p:cNvPr>
          <p:cNvSpPr>
            <a:spLocks noGrp="1"/>
          </p:cNvSpPr>
          <p:nvPr>
            <p:ph idx="1"/>
          </p:nvPr>
        </p:nvSpPr>
        <p:spPr>
          <a:xfrm>
            <a:off x="631167" y="1604484"/>
            <a:ext cx="11123762" cy="4888389"/>
          </a:xfrm>
        </p:spPr>
        <p:txBody>
          <a:bodyPr>
            <a:normAutofit fontScale="92500"/>
          </a:bodyPr>
          <a:lstStyle/>
          <a:p>
            <a:r>
              <a:rPr lang="en-CA" sz="3000" dirty="0"/>
              <a:t>We don’t go to ‘fix’ people or change them; avoid god-complex</a:t>
            </a:r>
          </a:p>
          <a:p>
            <a:r>
              <a:rPr lang="en-CA" sz="3000" dirty="0"/>
              <a:t>Jayakumar Christian (World Vision India Director) speaks on behalf of the majority world, </a:t>
            </a:r>
          </a:p>
          <a:p>
            <a:pPr marL="0" indent="0">
              <a:buNone/>
            </a:pPr>
            <a:endParaRPr lang="en-CA" sz="3000" dirty="0"/>
          </a:p>
          <a:p>
            <a:pPr marL="342900" lvl="1" indent="0">
              <a:buNone/>
            </a:pPr>
            <a:endParaRPr lang="en-CA" sz="2700" dirty="0"/>
          </a:p>
          <a:p>
            <a:pPr marL="342900" lvl="1" indent="0">
              <a:buNone/>
            </a:pPr>
            <a:endParaRPr lang="en-CA" sz="2700" dirty="0"/>
          </a:p>
          <a:p>
            <a:pPr marL="342900" lvl="1" indent="0">
              <a:buNone/>
            </a:pPr>
            <a:endParaRPr lang="en-CA" sz="2700" dirty="0"/>
          </a:p>
          <a:p>
            <a:pPr marL="0" indent="0">
              <a:buNone/>
            </a:pPr>
            <a:endParaRPr lang="en-CA" sz="3000" dirty="0"/>
          </a:p>
          <a:p>
            <a:pPr marL="0" indent="0">
              <a:buNone/>
            </a:pPr>
            <a:endParaRPr lang="en-CA" sz="3000" dirty="0"/>
          </a:p>
          <a:p>
            <a:r>
              <a:rPr lang="en-CA" sz="3000" dirty="0"/>
              <a:t>Have you ever unintentionally reduced poor people to objects or projects that you use to fulfill your own need to accomplish something?</a:t>
            </a:r>
          </a:p>
          <a:p>
            <a:endParaRPr lang="en-CA" dirty="0"/>
          </a:p>
          <a:p>
            <a:endParaRPr lang="en-CA" dirty="0"/>
          </a:p>
        </p:txBody>
      </p:sp>
      <p:pic>
        <p:nvPicPr>
          <p:cNvPr id="4" name="Picture 3">
            <a:extLst>
              <a:ext uri="{FF2B5EF4-FFF2-40B4-BE49-F238E27FC236}">
                <a16:creationId xmlns:a16="http://schemas.microsoft.com/office/drawing/2014/main" id="{956B9436-9A47-441D-A39A-F73C1706B65B}"/>
              </a:ext>
            </a:extLst>
          </p:cNvPr>
          <p:cNvPicPr>
            <a:picLocks noChangeAspect="1"/>
          </p:cNvPicPr>
          <p:nvPr/>
        </p:nvPicPr>
        <p:blipFill rotWithShape="1">
          <a:blip r:embed="rId2"/>
          <a:srcRect r="27092"/>
          <a:stretch/>
        </p:blipFill>
        <p:spPr>
          <a:xfrm>
            <a:off x="8507086" y="2723281"/>
            <a:ext cx="2920041" cy="2530235"/>
          </a:xfrm>
          <a:prstGeom prst="rect">
            <a:avLst/>
          </a:prstGeom>
        </p:spPr>
      </p:pic>
      <p:sp>
        <p:nvSpPr>
          <p:cNvPr id="5" name="TextBox 4">
            <a:extLst>
              <a:ext uri="{FF2B5EF4-FFF2-40B4-BE49-F238E27FC236}">
                <a16:creationId xmlns:a16="http://schemas.microsoft.com/office/drawing/2014/main" id="{05CFD9C5-E825-4B3E-9D93-DEF269BA2D42}"/>
              </a:ext>
            </a:extLst>
          </p:cNvPr>
          <p:cNvSpPr txBox="1"/>
          <p:nvPr/>
        </p:nvSpPr>
        <p:spPr>
          <a:xfrm>
            <a:off x="881335" y="2904319"/>
            <a:ext cx="7625751" cy="2400657"/>
          </a:xfrm>
          <a:prstGeom prst="rect">
            <a:avLst/>
          </a:prstGeom>
          <a:noFill/>
        </p:spPr>
        <p:txBody>
          <a:bodyPr wrap="square" rtlCol="0">
            <a:spAutoFit/>
          </a:bodyPr>
          <a:lstStyle/>
          <a:p>
            <a:pPr marL="342900" lvl="1" indent="0">
              <a:buNone/>
            </a:pPr>
            <a:r>
              <a:rPr lang="en-CA" sz="2500" dirty="0"/>
              <a:t>“…the economically rich have ‘god-complexes’ which is a subtle and unconscious sense of superiority in which they believe they have achieved their wealth through their own efforts and that they have been anointed to decide what is best for low-income people, whom they view as inferior to themselves.” </a:t>
            </a:r>
          </a:p>
        </p:txBody>
      </p:sp>
    </p:spTree>
    <p:extLst>
      <p:ext uri="{BB962C8B-B14F-4D97-AF65-F5344CB8AC3E}">
        <p14:creationId xmlns:p14="http://schemas.microsoft.com/office/powerpoint/2010/main" val="14123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1FE2-C0CD-42AF-B4BB-C392A49D61D4}"/>
              </a:ext>
            </a:extLst>
          </p:cNvPr>
          <p:cNvSpPr>
            <a:spLocks noGrp="1"/>
          </p:cNvSpPr>
          <p:nvPr>
            <p:ph type="title"/>
          </p:nvPr>
        </p:nvSpPr>
        <p:spPr/>
        <p:txBody>
          <a:bodyPr>
            <a:normAutofit/>
          </a:bodyPr>
          <a:lstStyle/>
          <a:p>
            <a:r>
              <a:rPr lang="en-CA" sz="3600" b="1" dirty="0"/>
              <a:t>Principle 1(</a:t>
            </a:r>
            <a:r>
              <a:rPr lang="en-CA" sz="3600" b="1" dirty="0" err="1"/>
              <a:t>cont</a:t>
            </a:r>
            <a:r>
              <a:rPr lang="en-CA" sz="3600" b="1" dirty="0"/>
              <a:t>)- Avoiding a god-complex</a:t>
            </a:r>
          </a:p>
        </p:txBody>
      </p:sp>
      <p:sp>
        <p:nvSpPr>
          <p:cNvPr id="3" name="Content Placeholder 2">
            <a:extLst>
              <a:ext uri="{FF2B5EF4-FFF2-40B4-BE49-F238E27FC236}">
                <a16:creationId xmlns:a16="http://schemas.microsoft.com/office/drawing/2014/main" id="{8E039122-0E5A-44E5-BB2B-F3F1DF19F17A}"/>
              </a:ext>
            </a:extLst>
          </p:cNvPr>
          <p:cNvSpPr>
            <a:spLocks noGrp="1"/>
          </p:cNvSpPr>
          <p:nvPr>
            <p:ph idx="1"/>
          </p:nvPr>
        </p:nvSpPr>
        <p:spPr/>
        <p:txBody>
          <a:bodyPr>
            <a:normAutofit/>
          </a:bodyPr>
          <a:lstStyle/>
          <a:p>
            <a:r>
              <a:rPr lang="en-CA" sz="3000" dirty="0"/>
              <a:t>Story of team serving at Loaves and Fishes</a:t>
            </a:r>
          </a:p>
          <a:p>
            <a:r>
              <a:rPr lang="en-CA" sz="3000" dirty="0"/>
              <a:t>Our actions and words towards the materially poor says a lot about our heart. </a:t>
            </a:r>
          </a:p>
          <a:p>
            <a:r>
              <a:rPr lang="en-CA" sz="3000" dirty="0"/>
              <a:t>We help raising feelings of significance &amp; pride and they receive increasing shame &amp; decreases dignity</a:t>
            </a:r>
          </a:p>
          <a:p>
            <a:pPr marL="0" indent="0">
              <a:buNone/>
            </a:pPr>
            <a:endParaRPr lang="en-CA" sz="3000" dirty="0"/>
          </a:p>
          <a:p>
            <a:pPr marL="0" indent="0">
              <a:buNone/>
            </a:pPr>
            <a:r>
              <a:rPr lang="en-CA" sz="3000" dirty="0"/>
              <a:t>So, how do we avoid doing this?</a:t>
            </a:r>
          </a:p>
        </p:txBody>
      </p:sp>
    </p:spTree>
    <p:extLst>
      <p:ext uri="{BB962C8B-B14F-4D97-AF65-F5344CB8AC3E}">
        <p14:creationId xmlns:p14="http://schemas.microsoft.com/office/powerpoint/2010/main" val="58255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A391-BC98-4F8A-A6F4-3AFD32901D60}"/>
              </a:ext>
            </a:extLst>
          </p:cNvPr>
          <p:cNvSpPr>
            <a:spLocks noGrp="1"/>
          </p:cNvSpPr>
          <p:nvPr>
            <p:ph type="title"/>
          </p:nvPr>
        </p:nvSpPr>
        <p:spPr/>
        <p:txBody>
          <a:bodyPr>
            <a:normAutofit/>
          </a:bodyPr>
          <a:lstStyle/>
          <a:p>
            <a:r>
              <a:rPr lang="en-CA" sz="3600" b="1" dirty="0"/>
              <a:t>Principle 2- How We See Poverty</a:t>
            </a:r>
          </a:p>
        </p:txBody>
      </p:sp>
      <p:sp>
        <p:nvSpPr>
          <p:cNvPr id="3" name="Content Placeholder 2">
            <a:extLst>
              <a:ext uri="{FF2B5EF4-FFF2-40B4-BE49-F238E27FC236}">
                <a16:creationId xmlns:a16="http://schemas.microsoft.com/office/drawing/2014/main" id="{21D947AB-72E4-4189-A44C-D513639570BB}"/>
              </a:ext>
            </a:extLst>
          </p:cNvPr>
          <p:cNvSpPr>
            <a:spLocks noGrp="1"/>
          </p:cNvSpPr>
          <p:nvPr>
            <p:ph idx="1"/>
          </p:nvPr>
        </p:nvSpPr>
        <p:spPr>
          <a:xfrm>
            <a:off x="838200" y="1825625"/>
            <a:ext cx="10088592" cy="4580926"/>
          </a:xfrm>
        </p:spPr>
        <p:txBody>
          <a:bodyPr>
            <a:noAutofit/>
          </a:bodyPr>
          <a:lstStyle/>
          <a:p>
            <a:r>
              <a:rPr lang="en-CA" sz="3000" dirty="0"/>
              <a:t>How do you define poverty?</a:t>
            </a:r>
          </a:p>
          <a:p>
            <a:r>
              <a:rPr lang="en-CA" sz="3000" dirty="0"/>
              <a:t>Mexico story: </a:t>
            </a:r>
          </a:p>
          <a:p>
            <a:endParaRPr lang="en-CA" sz="3000" dirty="0"/>
          </a:p>
          <a:p>
            <a:endParaRPr lang="en-CA" sz="3000" dirty="0"/>
          </a:p>
          <a:p>
            <a:endParaRPr lang="en-CA" sz="3000" dirty="0"/>
          </a:p>
          <a:p>
            <a:endParaRPr lang="en-CA" sz="3000" dirty="0"/>
          </a:p>
          <a:p>
            <a:pPr marL="0" indent="0">
              <a:buNone/>
            </a:pPr>
            <a:endParaRPr lang="en-CA" sz="3000" dirty="0"/>
          </a:p>
          <a:p>
            <a:endParaRPr lang="en-CA" sz="3000" dirty="0"/>
          </a:p>
          <a:p>
            <a:r>
              <a:rPr lang="en-CA" sz="3000" dirty="0"/>
              <a:t>Poverty is complex</a:t>
            </a:r>
          </a:p>
        </p:txBody>
      </p:sp>
      <p:pic>
        <p:nvPicPr>
          <p:cNvPr id="6" name="Picture 5">
            <a:extLst>
              <a:ext uri="{FF2B5EF4-FFF2-40B4-BE49-F238E27FC236}">
                <a16:creationId xmlns:a16="http://schemas.microsoft.com/office/drawing/2014/main" id="{BCBC6997-EB61-4F0D-AC40-BCF9E8FB0C74}"/>
              </a:ext>
            </a:extLst>
          </p:cNvPr>
          <p:cNvPicPr>
            <a:picLocks noChangeAspect="1"/>
          </p:cNvPicPr>
          <p:nvPr/>
        </p:nvPicPr>
        <p:blipFill rotWithShape="1">
          <a:blip r:embed="rId2">
            <a:extLst>
              <a:ext uri="{28A0092B-C50C-407E-A947-70E740481C1C}">
                <a14:useLocalDpi xmlns:a14="http://schemas.microsoft.com/office/drawing/2010/main" val="0"/>
              </a:ext>
            </a:extLst>
          </a:blip>
          <a:srcRect t="16719"/>
          <a:stretch/>
        </p:blipFill>
        <p:spPr>
          <a:xfrm>
            <a:off x="4418640" y="2449900"/>
            <a:ext cx="5666599" cy="3539409"/>
          </a:xfrm>
          <a:prstGeom prst="rect">
            <a:avLst/>
          </a:prstGeom>
        </p:spPr>
      </p:pic>
    </p:spTree>
    <p:extLst>
      <p:ext uri="{BB962C8B-B14F-4D97-AF65-F5344CB8AC3E}">
        <p14:creationId xmlns:p14="http://schemas.microsoft.com/office/powerpoint/2010/main" val="13125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0B22-EEB4-4F17-B655-E8918E900006}"/>
              </a:ext>
            </a:extLst>
          </p:cNvPr>
          <p:cNvSpPr>
            <a:spLocks noGrp="1"/>
          </p:cNvSpPr>
          <p:nvPr>
            <p:ph type="title"/>
          </p:nvPr>
        </p:nvSpPr>
        <p:spPr/>
        <p:txBody>
          <a:bodyPr>
            <a:normAutofit/>
          </a:bodyPr>
          <a:lstStyle/>
          <a:p>
            <a:r>
              <a:rPr lang="en-CA" sz="3600" b="1" dirty="0"/>
              <a:t>A New Way to See Poverty</a:t>
            </a:r>
          </a:p>
        </p:txBody>
      </p:sp>
      <p:sp>
        <p:nvSpPr>
          <p:cNvPr id="3" name="Content Placeholder 2">
            <a:extLst>
              <a:ext uri="{FF2B5EF4-FFF2-40B4-BE49-F238E27FC236}">
                <a16:creationId xmlns:a16="http://schemas.microsoft.com/office/drawing/2014/main" id="{CB45677A-F129-4931-B720-170201EA4567}"/>
              </a:ext>
            </a:extLst>
          </p:cNvPr>
          <p:cNvSpPr>
            <a:spLocks noGrp="1"/>
          </p:cNvSpPr>
          <p:nvPr>
            <p:ph idx="1"/>
          </p:nvPr>
        </p:nvSpPr>
        <p:spPr/>
        <p:txBody>
          <a:bodyPr/>
          <a:lstStyle/>
          <a:p>
            <a:r>
              <a:rPr lang="en-CA" sz="3000" dirty="0">
                <a:solidFill>
                  <a:schemeClr val="accent2">
                    <a:lumMod val="75000"/>
                  </a:schemeClr>
                </a:solidFill>
              </a:rPr>
              <a:t>“</a:t>
            </a:r>
            <a:r>
              <a:rPr lang="en-CA" sz="3000" b="1" dirty="0">
                <a:solidFill>
                  <a:schemeClr val="accent2">
                    <a:lumMod val="75000"/>
                  </a:schemeClr>
                </a:solidFill>
              </a:rPr>
              <a:t>Poverty is the result of relationships that do not work</a:t>
            </a:r>
            <a:r>
              <a:rPr lang="en-CA" sz="3000" dirty="0">
                <a:solidFill>
                  <a:schemeClr val="accent2">
                    <a:lumMod val="75000"/>
                  </a:schemeClr>
                </a:solidFill>
              </a:rPr>
              <a:t>, that are not just, that are not for life, that are not harmonious or enjoyable. Poverty is the absence of shalom in all its meanings.”</a:t>
            </a:r>
            <a:r>
              <a:rPr lang="en-CA" sz="3000" dirty="0"/>
              <a:t> </a:t>
            </a:r>
          </a:p>
          <a:p>
            <a:pPr marL="0" indent="0">
              <a:buNone/>
            </a:pPr>
            <a:r>
              <a:rPr lang="en-CA" sz="3000" dirty="0"/>
              <a:t>						-Bryant Myers </a:t>
            </a:r>
            <a:r>
              <a:rPr lang="en-CA" sz="3000" i="1" dirty="0"/>
              <a:t>Walking with the Poor</a:t>
            </a:r>
          </a:p>
          <a:p>
            <a:pPr marL="0" indent="0">
              <a:buNone/>
            </a:pPr>
            <a:endParaRPr lang="en-CA" sz="3000" dirty="0"/>
          </a:p>
          <a:p>
            <a:r>
              <a:rPr lang="en-CA" sz="3000" dirty="0"/>
              <a:t>Broken relationships with </a:t>
            </a:r>
            <a:r>
              <a:rPr lang="en-CA" sz="3000" b="1" dirty="0"/>
              <a:t>God</a:t>
            </a:r>
            <a:r>
              <a:rPr lang="en-CA" sz="3000" dirty="0"/>
              <a:t>, </a:t>
            </a:r>
            <a:r>
              <a:rPr lang="en-CA" sz="3000" b="1" dirty="0"/>
              <a:t>others</a:t>
            </a:r>
            <a:r>
              <a:rPr lang="en-CA" sz="3000" dirty="0"/>
              <a:t>, </a:t>
            </a:r>
            <a:r>
              <a:rPr lang="en-CA" sz="3000" b="1" dirty="0"/>
              <a:t>self</a:t>
            </a:r>
            <a:r>
              <a:rPr lang="en-CA" sz="3000" dirty="0"/>
              <a:t> and </a:t>
            </a:r>
            <a:r>
              <a:rPr lang="en-CA" sz="3000" b="1" dirty="0"/>
              <a:t>creation</a:t>
            </a:r>
          </a:p>
          <a:p>
            <a:pPr marL="0" indent="0">
              <a:buNone/>
            </a:pPr>
            <a:endParaRPr lang="en-CA" sz="3000" b="1" dirty="0"/>
          </a:p>
          <a:p>
            <a:r>
              <a:rPr lang="en-CA" sz="3000" dirty="0"/>
              <a:t>Who are the poor?</a:t>
            </a:r>
          </a:p>
          <a:p>
            <a:endParaRPr lang="en-CA" dirty="0"/>
          </a:p>
        </p:txBody>
      </p:sp>
    </p:spTree>
    <p:extLst>
      <p:ext uri="{BB962C8B-B14F-4D97-AF65-F5344CB8AC3E}">
        <p14:creationId xmlns:p14="http://schemas.microsoft.com/office/powerpoint/2010/main" val="16594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D899-CC47-4F8B-B896-40F28201356A}"/>
              </a:ext>
            </a:extLst>
          </p:cNvPr>
          <p:cNvSpPr>
            <a:spLocks noGrp="1"/>
          </p:cNvSpPr>
          <p:nvPr>
            <p:ph type="title"/>
          </p:nvPr>
        </p:nvSpPr>
        <p:spPr/>
        <p:txBody>
          <a:bodyPr/>
          <a:lstStyle/>
          <a:p>
            <a:r>
              <a:rPr lang="en-CA" b="1" dirty="0"/>
              <a:t>Double-Edged Sword </a:t>
            </a:r>
          </a:p>
        </p:txBody>
      </p:sp>
      <p:graphicFrame>
        <p:nvGraphicFramePr>
          <p:cNvPr id="4" name="Content Placeholder 3">
            <a:extLst>
              <a:ext uri="{FF2B5EF4-FFF2-40B4-BE49-F238E27FC236}">
                <a16:creationId xmlns:a16="http://schemas.microsoft.com/office/drawing/2014/main" id="{5213D288-4C66-49F7-AF62-358B34C499FD}"/>
              </a:ext>
            </a:extLst>
          </p:cNvPr>
          <p:cNvGraphicFramePr>
            <a:graphicFrameLocks noGrp="1"/>
          </p:cNvGraphicFramePr>
          <p:nvPr>
            <p:ph idx="1"/>
            <p:extLst>
              <p:ext uri="{D42A27DB-BD31-4B8C-83A1-F6EECF244321}">
                <p14:modId xmlns:p14="http://schemas.microsoft.com/office/powerpoint/2010/main" val="1901189875"/>
              </p:ext>
            </p:extLst>
          </p:nvPr>
        </p:nvGraphicFramePr>
        <p:xfrm>
          <a:off x="460049" y="937404"/>
          <a:ext cx="11271902" cy="4583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5551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04C4-E6DF-4036-9777-C34D2A9519E2}"/>
              </a:ext>
            </a:extLst>
          </p:cNvPr>
          <p:cNvSpPr>
            <a:spLocks noGrp="1"/>
          </p:cNvSpPr>
          <p:nvPr>
            <p:ph type="title"/>
          </p:nvPr>
        </p:nvSpPr>
        <p:spPr/>
        <p:txBody>
          <a:bodyPr/>
          <a:lstStyle/>
          <a:p>
            <a:r>
              <a:rPr lang="en-CA" b="1" dirty="0"/>
              <a:t>Principle 3 – Who Really Benefits?</a:t>
            </a:r>
          </a:p>
        </p:txBody>
      </p:sp>
      <p:sp>
        <p:nvSpPr>
          <p:cNvPr id="3" name="Content Placeholder 2">
            <a:extLst>
              <a:ext uri="{FF2B5EF4-FFF2-40B4-BE49-F238E27FC236}">
                <a16:creationId xmlns:a16="http://schemas.microsoft.com/office/drawing/2014/main" id="{81A417E8-0186-4629-9FA2-2D92E95A9170}"/>
              </a:ext>
            </a:extLst>
          </p:cNvPr>
          <p:cNvSpPr>
            <a:spLocks noGrp="1"/>
          </p:cNvSpPr>
          <p:nvPr>
            <p:ph idx="1"/>
          </p:nvPr>
        </p:nvSpPr>
        <p:spPr/>
        <p:txBody>
          <a:bodyPr>
            <a:normAutofit/>
          </a:bodyPr>
          <a:lstStyle/>
          <a:p>
            <a:r>
              <a:rPr lang="en-CA" sz="3000" dirty="0"/>
              <a:t>God has a great opportunity to shape and changes us!</a:t>
            </a:r>
          </a:p>
          <a:p>
            <a:r>
              <a:rPr lang="en-CA" sz="3000" dirty="0"/>
              <a:t>Go in with open hands, open heart</a:t>
            </a:r>
          </a:p>
          <a:p>
            <a:r>
              <a:rPr lang="en-CA" sz="3000" dirty="0"/>
              <a:t>Story- Laurie in Lesvos</a:t>
            </a:r>
          </a:p>
          <a:p>
            <a:r>
              <a:rPr lang="en-CA" sz="3000" dirty="0"/>
              <a:t>Laurie’s lessons-</a:t>
            </a:r>
          </a:p>
        </p:txBody>
      </p:sp>
      <p:pic>
        <p:nvPicPr>
          <p:cNvPr id="5" name="Picture 4">
            <a:extLst>
              <a:ext uri="{FF2B5EF4-FFF2-40B4-BE49-F238E27FC236}">
                <a16:creationId xmlns:a16="http://schemas.microsoft.com/office/drawing/2014/main" id="{A1B18F21-6C77-4DB8-B7A1-F689FF9F2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716" y="3382993"/>
            <a:ext cx="4257616" cy="3193212"/>
          </a:xfrm>
          <a:prstGeom prst="rect">
            <a:avLst/>
          </a:prstGeom>
        </p:spPr>
      </p:pic>
      <p:pic>
        <p:nvPicPr>
          <p:cNvPr id="6" name="Picture 5">
            <a:extLst>
              <a:ext uri="{FF2B5EF4-FFF2-40B4-BE49-F238E27FC236}">
                <a16:creationId xmlns:a16="http://schemas.microsoft.com/office/drawing/2014/main" id="{F1A7D618-1CBF-4C35-922C-6B7C966320FE}"/>
              </a:ext>
            </a:extLst>
          </p:cNvPr>
          <p:cNvPicPr>
            <a:picLocks noChangeAspect="1"/>
          </p:cNvPicPr>
          <p:nvPr/>
        </p:nvPicPr>
        <p:blipFill rotWithShape="1">
          <a:blip r:embed="rId4"/>
          <a:srcRect l="42453" t="26620" r="34150" b="17819"/>
          <a:stretch/>
        </p:blipFill>
        <p:spPr>
          <a:xfrm>
            <a:off x="8696865" y="2446727"/>
            <a:ext cx="2852468" cy="3810300"/>
          </a:xfrm>
          <a:prstGeom prst="rect">
            <a:avLst/>
          </a:prstGeom>
        </p:spPr>
      </p:pic>
    </p:spTree>
    <p:extLst>
      <p:ext uri="{BB962C8B-B14F-4D97-AF65-F5344CB8AC3E}">
        <p14:creationId xmlns:p14="http://schemas.microsoft.com/office/powerpoint/2010/main" val="27605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503914-1072-4B3B-A2E1-EE8A3CA59B3B}"/>
              </a:ext>
            </a:extLst>
          </p:cNvPr>
          <p:cNvPicPr>
            <a:picLocks noChangeAspect="1"/>
          </p:cNvPicPr>
          <p:nvPr/>
        </p:nvPicPr>
        <p:blipFill rotWithShape="1">
          <a:blip r:embed="rId2"/>
          <a:srcRect t="37894"/>
          <a:stretch/>
        </p:blipFill>
        <p:spPr>
          <a:xfrm>
            <a:off x="8598739" y="2503859"/>
            <a:ext cx="2812571" cy="1746766"/>
          </a:xfrm>
          <a:prstGeom prst="rect">
            <a:avLst/>
          </a:prstGeom>
        </p:spPr>
      </p:pic>
      <p:sp>
        <p:nvSpPr>
          <p:cNvPr id="2" name="Title 1">
            <a:extLst>
              <a:ext uri="{FF2B5EF4-FFF2-40B4-BE49-F238E27FC236}">
                <a16:creationId xmlns:a16="http://schemas.microsoft.com/office/drawing/2014/main" id="{4D3452A1-2009-4408-BF44-EA0EC3193390}"/>
              </a:ext>
            </a:extLst>
          </p:cNvPr>
          <p:cNvSpPr>
            <a:spLocks noGrp="1"/>
          </p:cNvSpPr>
          <p:nvPr>
            <p:ph type="title"/>
          </p:nvPr>
        </p:nvSpPr>
        <p:spPr/>
        <p:txBody>
          <a:bodyPr>
            <a:normAutofit/>
          </a:bodyPr>
          <a:lstStyle/>
          <a:p>
            <a:r>
              <a:rPr lang="en-CA" sz="3600" b="1" dirty="0"/>
              <a:t>Remember:</a:t>
            </a:r>
          </a:p>
        </p:txBody>
      </p:sp>
      <p:sp>
        <p:nvSpPr>
          <p:cNvPr id="3" name="Content Placeholder 2">
            <a:extLst>
              <a:ext uri="{FF2B5EF4-FFF2-40B4-BE49-F238E27FC236}">
                <a16:creationId xmlns:a16="http://schemas.microsoft.com/office/drawing/2014/main" id="{11FA7417-EDCD-4C25-BF9D-83113D38B28E}"/>
              </a:ext>
            </a:extLst>
          </p:cNvPr>
          <p:cNvSpPr>
            <a:spLocks noGrp="1"/>
          </p:cNvSpPr>
          <p:nvPr>
            <p:ph idx="1"/>
          </p:nvPr>
        </p:nvSpPr>
        <p:spPr>
          <a:xfrm>
            <a:off x="780690" y="1748286"/>
            <a:ext cx="8737121" cy="4141129"/>
          </a:xfrm>
        </p:spPr>
        <p:txBody>
          <a:bodyPr>
            <a:normAutofit fontScale="92500" lnSpcReduction="20000"/>
          </a:bodyPr>
          <a:lstStyle/>
          <a:p>
            <a:pPr>
              <a:lnSpc>
                <a:spcPct val="100000"/>
              </a:lnSpc>
            </a:pPr>
            <a:r>
              <a:rPr lang="en-CA" sz="3000" dirty="0"/>
              <a:t>God is on mission and he picked you to be on his team!                      You are ambassadors SENT by God to SERVE and GLORIFY him by reaching your neighbors, coworkers, family        and the world in His name (2 Corinthians 5:20).</a:t>
            </a:r>
          </a:p>
          <a:p>
            <a:pPr marL="0" indent="0">
              <a:lnSpc>
                <a:spcPct val="100000"/>
              </a:lnSpc>
              <a:buNone/>
            </a:pPr>
            <a:endParaRPr lang="en-CA" sz="3000" dirty="0"/>
          </a:p>
          <a:p>
            <a:r>
              <a:rPr lang="en-CA" sz="3000" dirty="0"/>
              <a:t>What is your part and are you ready to play?</a:t>
            </a:r>
          </a:p>
          <a:p>
            <a:pPr marL="0" indent="0">
              <a:buNone/>
            </a:pPr>
            <a:endParaRPr lang="en-CA" sz="3000" dirty="0"/>
          </a:p>
          <a:p>
            <a:pPr marL="0" indent="0">
              <a:buNone/>
            </a:pPr>
            <a:r>
              <a:rPr lang="en-CA" sz="3000" i="1" dirty="0"/>
              <a:t>“Each of you should use whatever gift you have received to serve others, as faithful stewards of God’s grace in its various forms.” </a:t>
            </a:r>
          </a:p>
          <a:p>
            <a:pPr marL="0" indent="0">
              <a:buNone/>
            </a:pPr>
            <a:r>
              <a:rPr lang="en-CA" sz="3000" i="1" dirty="0"/>
              <a:t>								--1 Peter 4:10</a:t>
            </a:r>
            <a:endParaRPr lang="en-CA" sz="3000" dirty="0"/>
          </a:p>
          <a:p>
            <a:endParaRPr lang="en-CA" dirty="0"/>
          </a:p>
        </p:txBody>
      </p:sp>
    </p:spTree>
    <p:extLst>
      <p:ext uri="{BB962C8B-B14F-4D97-AF65-F5344CB8AC3E}">
        <p14:creationId xmlns:p14="http://schemas.microsoft.com/office/powerpoint/2010/main" val="23445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3283-D087-4F6B-8D01-F3F9FF1C3648}"/>
              </a:ext>
            </a:extLst>
          </p:cNvPr>
          <p:cNvSpPr>
            <a:spLocks noGrp="1"/>
          </p:cNvSpPr>
          <p:nvPr>
            <p:ph type="title"/>
          </p:nvPr>
        </p:nvSpPr>
        <p:spPr/>
        <p:txBody>
          <a:bodyPr>
            <a:normAutofit/>
          </a:bodyPr>
          <a:lstStyle/>
          <a:p>
            <a:r>
              <a:rPr lang="en-CA" sz="3600" b="1" dirty="0"/>
              <a:t>Discussion Questions:</a:t>
            </a:r>
          </a:p>
        </p:txBody>
      </p:sp>
      <p:sp>
        <p:nvSpPr>
          <p:cNvPr id="3" name="Content Placeholder 2">
            <a:extLst>
              <a:ext uri="{FF2B5EF4-FFF2-40B4-BE49-F238E27FC236}">
                <a16:creationId xmlns:a16="http://schemas.microsoft.com/office/drawing/2014/main" id="{75A46BE4-4D40-4B01-ABAD-C3A4FF937D22}"/>
              </a:ext>
            </a:extLst>
          </p:cNvPr>
          <p:cNvSpPr>
            <a:spLocks noGrp="1"/>
          </p:cNvSpPr>
          <p:nvPr>
            <p:ph idx="1"/>
          </p:nvPr>
        </p:nvSpPr>
        <p:spPr/>
        <p:txBody>
          <a:bodyPr/>
          <a:lstStyle/>
          <a:p>
            <a:pPr marL="0" indent="0">
              <a:buNone/>
            </a:pPr>
            <a:r>
              <a:rPr lang="en-US" sz="3000" dirty="0"/>
              <a:t>1) Think of a time when you volunteer, what was your 	motivation to serve? What was your heart posture when you 	served?</a:t>
            </a:r>
          </a:p>
          <a:p>
            <a:pPr marL="0" indent="0">
              <a:buNone/>
            </a:pPr>
            <a:endParaRPr lang="en-US" sz="3000" dirty="0"/>
          </a:p>
          <a:p>
            <a:pPr marL="0" indent="0">
              <a:buNone/>
            </a:pPr>
            <a:r>
              <a:rPr lang="en-US" sz="3000" dirty="0"/>
              <a:t>2) What fear or barriers hold you back from serving?</a:t>
            </a:r>
          </a:p>
          <a:p>
            <a:pPr marL="0" indent="0">
              <a:buNone/>
            </a:pPr>
            <a:endParaRPr lang="en-US" sz="3000" dirty="0"/>
          </a:p>
          <a:p>
            <a:pPr marL="0" indent="0">
              <a:buNone/>
            </a:pPr>
            <a:r>
              <a:rPr lang="en-US" sz="3000" dirty="0"/>
              <a:t>3) What do you think God’s purpose is for asking us to serve?</a:t>
            </a:r>
          </a:p>
          <a:p>
            <a:endParaRPr lang="en-CA" dirty="0"/>
          </a:p>
        </p:txBody>
      </p:sp>
    </p:spTree>
    <p:extLst>
      <p:ext uri="{BB962C8B-B14F-4D97-AF65-F5344CB8AC3E}">
        <p14:creationId xmlns:p14="http://schemas.microsoft.com/office/powerpoint/2010/main" val="2600019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58F2-CD4C-44D6-AD41-CE273CACBB5D}"/>
              </a:ext>
            </a:extLst>
          </p:cNvPr>
          <p:cNvSpPr>
            <a:spLocks noGrp="1"/>
          </p:cNvSpPr>
          <p:nvPr>
            <p:ph type="title"/>
          </p:nvPr>
        </p:nvSpPr>
        <p:spPr/>
        <p:txBody>
          <a:bodyPr>
            <a:normAutofit/>
          </a:bodyPr>
          <a:lstStyle/>
          <a:p>
            <a:r>
              <a:rPr lang="en-CA" sz="3600" b="1" dirty="0"/>
              <a:t>Challenges</a:t>
            </a:r>
          </a:p>
        </p:txBody>
      </p:sp>
      <p:sp>
        <p:nvSpPr>
          <p:cNvPr id="3" name="Content Placeholder 2">
            <a:extLst>
              <a:ext uri="{FF2B5EF4-FFF2-40B4-BE49-F238E27FC236}">
                <a16:creationId xmlns:a16="http://schemas.microsoft.com/office/drawing/2014/main" id="{EBED865E-539C-4B6F-A33E-3B3D043E0C4C}"/>
              </a:ext>
            </a:extLst>
          </p:cNvPr>
          <p:cNvSpPr>
            <a:spLocks noGrp="1"/>
          </p:cNvSpPr>
          <p:nvPr>
            <p:ph sz="half" idx="1"/>
          </p:nvPr>
        </p:nvSpPr>
        <p:spPr>
          <a:xfrm>
            <a:off x="1155940" y="1624342"/>
            <a:ext cx="10702506" cy="4655688"/>
          </a:xfrm>
        </p:spPr>
        <p:txBody>
          <a:bodyPr>
            <a:normAutofit/>
          </a:bodyPr>
          <a:lstStyle/>
          <a:p>
            <a:r>
              <a:rPr lang="en-CA" sz="3000" dirty="0"/>
              <a:t>Red Deer River Clean-Up</a:t>
            </a:r>
          </a:p>
          <a:p>
            <a:pPr marL="0" indent="0">
              <a:buNone/>
            </a:pPr>
            <a:r>
              <a:rPr lang="en-CA" sz="3000" dirty="0"/>
              <a:t>	-Saturday June 5</a:t>
            </a:r>
            <a:r>
              <a:rPr lang="en-CA" sz="3000" baseline="30000" dirty="0"/>
              <a:t>th</a:t>
            </a:r>
            <a:r>
              <a:rPr lang="en-CA" sz="3000" dirty="0"/>
              <a:t> </a:t>
            </a:r>
            <a:r>
              <a:rPr lang="en-CA" sz="2800" dirty="0"/>
              <a:t>(2 hours during 12- 4pm)</a:t>
            </a:r>
            <a:endParaRPr lang="en-CA" sz="2800" baseline="30000" dirty="0"/>
          </a:p>
          <a:p>
            <a:pPr marL="0" indent="0">
              <a:buNone/>
            </a:pPr>
            <a:r>
              <a:rPr lang="en-CA" sz="3000" dirty="0"/>
              <a:t>	-Register as a family unit/cohort via our church webpage</a:t>
            </a:r>
          </a:p>
          <a:p>
            <a:pPr marL="0" indent="0">
              <a:buNone/>
            </a:pPr>
            <a:endParaRPr lang="en-CA" sz="3000" dirty="0"/>
          </a:p>
          <a:p>
            <a:pPr marL="0" indent="0">
              <a:buNone/>
            </a:pPr>
            <a:endParaRPr lang="en-CA" sz="3000" dirty="0"/>
          </a:p>
          <a:p>
            <a:pPr marL="0" indent="0">
              <a:buNone/>
            </a:pPr>
            <a:endParaRPr lang="en-CA" sz="3000" dirty="0"/>
          </a:p>
          <a:p>
            <a:pPr marL="0" indent="0">
              <a:buNone/>
            </a:pPr>
            <a:endParaRPr lang="en-CA" sz="3000" dirty="0"/>
          </a:p>
          <a:p>
            <a:r>
              <a:rPr lang="en-CA" sz="3000" dirty="0"/>
              <a:t>Future Opportunities with Mission partners and initiatives </a:t>
            </a:r>
          </a:p>
          <a:p>
            <a:pPr marL="0" indent="0">
              <a:buNone/>
            </a:pPr>
            <a:r>
              <a:rPr lang="en-CA" sz="3000" dirty="0"/>
              <a:t>	-see separate handout</a:t>
            </a:r>
          </a:p>
          <a:p>
            <a:pPr marL="342900" lvl="1" indent="0">
              <a:buNone/>
            </a:pPr>
            <a:endParaRPr lang="en-CA" sz="3000" dirty="0"/>
          </a:p>
        </p:txBody>
      </p:sp>
      <p:pic>
        <p:nvPicPr>
          <p:cNvPr id="6" name="Content Placeholder 5">
            <a:extLst>
              <a:ext uri="{FF2B5EF4-FFF2-40B4-BE49-F238E27FC236}">
                <a16:creationId xmlns:a16="http://schemas.microsoft.com/office/drawing/2014/main" id="{28EE4C7D-F2FD-4C28-A386-03190E9CB7E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05200" y="3119829"/>
            <a:ext cx="5181600" cy="2023493"/>
          </a:xfrm>
        </p:spPr>
      </p:pic>
    </p:spTree>
    <p:extLst>
      <p:ext uri="{BB962C8B-B14F-4D97-AF65-F5344CB8AC3E}">
        <p14:creationId xmlns:p14="http://schemas.microsoft.com/office/powerpoint/2010/main" val="982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166C-E7A7-416E-B4F9-DFF8393E4028}"/>
              </a:ext>
            </a:extLst>
          </p:cNvPr>
          <p:cNvSpPr>
            <a:spLocks noGrp="1"/>
          </p:cNvSpPr>
          <p:nvPr>
            <p:ph type="title"/>
          </p:nvPr>
        </p:nvSpPr>
        <p:spPr/>
        <p:txBody>
          <a:bodyPr/>
          <a:lstStyle/>
          <a:p>
            <a:endParaRPr lang="en-CA"/>
          </a:p>
        </p:txBody>
      </p:sp>
      <p:pic>
        <p:nvPicPr>
          <p:cNvPr id="6" name="Content Placeholder 5">
            <a:extLst>
              <a:ext uri="{FF2B5EF4-FFF2-40B4-BE49-F238E27FC236}">
                <a16:creationId xmlns:a16="http://schemas.microsoft.com/office/drawing/2014/main" id="{3D806F2E-7B65-4104-A6CB-20C9251A0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450" y="-55426"/>
            <a:ext cx="12611449" cy="7282136"/>
          </a:xfrm>
        </p:spPr>
      </p:pic>
    </p:spTree>
    <p:extLst>
      <p:ext uri="{BB962C8B-B14F-4D97-AF65-F5344CB8AC3E}">
        <p14:creationId xmlns:p14="http://schemas.microsoft.com/office/powerpoint/2010/main" val="1765685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AF23-DD8C-4970-BD5F-9CCCFA4C9174}"/>
              </a:ext>
            </a:extLst>
          </p:cNvPr>
          <p:cNvSpPr>
            <a:spLocks noGrp="1"/>
          </p:cNvSpPr>
          <p:nvPr>
            <p:ph type="title"/>
          </p:nvPr>
        </p:nvSpPr>
        <p:spPr/>
        <p:txBody>
          <a:bodyPr/>
          <a:lstStyle/>
          <a:p>
            <a:r>
              <a:rPr lang="en-CA" b="1" dirty="0"/>
              <a:t>Our Church</a:t>
            </a:r>
          </a:p>
        </p:txBody>
      </p:sp>
      <p:sp>
        <p:nvSpPr>
          <p:cNvPr id="3" name="Content Placeholder 2">
            <a:extLst>
              <a:ext uri="{FF2B5EF4-FFF2-40B4-BE49-F238E27FC236}">
                <a16:creationId xmlns:a16="http://schemas.microsoft.com/office/drawing/2014/main" id="{8A7A3E1F-0551-4DCB-B3D0-C7E7E32CAF8C}"/>
              </a:ext>
            </a:extLst>
          </p:cNvPr>
          <p:cNvSpPr>
            <a:spLocks noGrp="1"/>
          </p:cNvSpPr>
          <p:nvPr>
            <p:ph idx="1"/>
          </p:nvPr>
        </p:nvSpPr>
        <p:spPr/>
        <p:txBody>
          <a:bodyPr>
            <a:normAutofit lnSpcReduction="10000"/>
          </a:bodyPr>
          <a:lstStyle/>
          <a:p>
            <a:pPr marL="0" indent="0">
              <a:buNone/>
            </a:pPr>
            <a:r>
              <a:rPr lang="en-US" b="1" i="1" dirty="0"/>
              <a:t>We want to give everyone in Central Alberta an opportunity to have a personal relationship with Jesus Christ and by following Him together, impact the world with compassion and hope.</a:t>
            </a:r>
            <a:endParaRPr lang="en-US" i="1" dirty="0"/>
          </a:p>
          <a:p>
            <a:pPr marL="0" indent="0">
              <a:buNone/>
            </a:pPr>
            <a:endParaRPr lang="en-US" i="1" dirty="0"/>
          </a:p>
          <a:p>
            <a:pPr marL="0" indent="0">
              <a:buNone/>
            </a:pPr>
            <a:r>
              <a:rPr lang="en-US" i="1" dirty="0"/>
              <a:t>Using Isaiah 58 as a guide, we follow Jesus by:</a:t>
            </a:r>
            <a:endParaRPr lang="en-CA" i="1" dirty="0"/>
          </a:p>
          <a:p>
            <a:pPr marL="0" indent="0">
              <a:buNone/>
            </a:pPr>
            <a:r>
              <a:rPr lang="en-US" b="1" i="1" dirty="0"/>
              <a:t>Loving Each Other Deeply</a:t>
            </a:r>
            <a:endParaRPr lang="en-US" b="1" dirty="0"/>
          </a:p>
          <a:p>
            <a:r>
              <a:rPr lang="en-US" dirty="0"/>
              <a:t>Serving and encouraging one another.</a:t>
            </a:r>
          </a:p>
          <a:p>
            <a:pPr marL="0" indent="0">
              <a:buNone/>
            </a:pPr>
            <a:endParaRPr lang="en-US" b="1" i="1" dirty="0"/>
          </a:p>
          <a:p>
            <a:pPr marL="0" indent="0">
              <a:buNone/>
            </a:pPr>
            <a:r>
              <a:rPr lang="en-US" b="1" i="1" dirty="0"/>
              <a:t>Giving Priority to the Last, the Lost, the Least, the Little and the Nearly Dead</a:t>
            </a:r>
            <a:endParaRPr lang="en-US" b="1" dirty="0"/>
          </a:p>
          <a:p>
            <a:r>
              <a:rPr lang="en-US" dirty="0"/>
              <a:t>Sharing what Jesus has done for me.</a:t>
            </a:r>
          </a:p>
          <a:p>
            <a:r>
              <a:rPr lang="en-US" dirty="0"/>
              <a:t>Praying for God's heart, understanding and direction.</a:t>
            </a:r>
          </a:p>
          <a:p>
            <a:r>
              <a:rPr lang="en-US" dirty="0"/>
              <a:t>Giving of ourselves and our resources.</a:t>
            </a:r>
          </a:p>
          <a:p>
            <a:pPr marL="0" indent="0">
              <a:buNone/>
            </a:pPr>
            <a:endParaRPr lang="en-CA" dirty="0"/>
          </a:p>
        </p:txBody>
      </p:sp>
    </p:spTree>
    <p:extLst>
      <p:ext uri="{BB962C8B-B14F-4D97-AF65-F5344CB8AC3E}">
        <p14:creationId xmlns:p14="http://schemas.microsoft.com/office/powerpoint/2010/main" val="12722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3704-85F9-4348-A62A-F748DEDCCF18}"/>
              </a:ext>
            </a:extLst>
          </p:cNvPr>
          <p:cNvSpPr>
            <a:spLocks noGrp="1"/>
          </p:cNvSpPr>
          <p:nvPr>
            <p:ph type="title"/>
          </p:nvPr>
        </p:nvSpPr>
        <p:spPr/>
        <p:txBody>
          <a:bodyPr>
            <a:normAutofit/>
          </a:bodyPr>
          <a:lstStyle/>
          <a:p>
            <a:r>
              <a:rPr lang="en-CA" sz="3600" b="1" dirty="0"/>
              <a:t>Our Missions Department: </a:t>
            </a:r>
          </a:p>
        </p:txBody>
      </p:sp>
      <p:sp>
        <p:nvSpPr>
          <p:cNvPr id="3" name="Content Placeholder 2">
            <a:extLst>
              <a:ext uri="{FF2B5EF4-FFF2-40B4-BE49-F238E27FC236}">
                <a16:creationId xmlns:a16="http://schemas.microsoft.com/office/drawing/2014/main" id="{04218BC8-A092-4216-A623-A70ACB79DFBC}"/>
              </a:ext>
            </a:extLst>
          </p:cNvPr>
          <p:cNvSpPr>
            <a:spLocks noGrp="1"/>
          </p:cNvSpPr>
          <p:nvPr>
            <p:ph idx="1"/>
          </p:nvPr>
        </p:nvSpPr>
        <p:spPr>
          <a:xfrm>
            <a:off x="838200" y="1727858"/>
            <a:ext cx="10515600" cy="4351338"/>
          </a:xfrm>
        </p:spPr>
        <p:txBody>
          <a:bodyPr/>
          <a:lstStyle/>
          <a:p>
            <a:pPr marL="0" indent="0">
              <a:lnSpc>
                <a:spcPct val="100000"/>
              </a:lnSpc>
              <a:buNone/>
            </a:pPr>
            <a:r>
              <a:rPr lang="en-CA" sz="3000" i="1" dirty="0"/>
              <a:t>To be a catalyst within CrossRoads Church for living on mission.  </a:t>
            </a:r>
          </a:p>
          <a:p>
            <a:pPr marL="0" indent="0">
              <a:lnSpc>
                <a:spcPct val="100000"/>
              </a:lnSpc>
              <a:buNone/>
            </a:pPr>
            <a:r>
              <a:rPr lang="en-CA" sz="3000" i="1" dirty="0"/>
              <a:t>We do this as we </a:t>
            </a:r>
            <a:r>
              <a:rPr lang="en-CA" sz="3000" b="1" i="1" dirty="0"/>
              <a:t>educate</a:t>
            </a:r>
            <a:r>
              <a:rPr lang="en-CA" sz="3000" i="1" dirty="0"/>
              <a:t>, </a:t>
            </a:r>
            <a:r>
              <a:rPr lang="en-CA" sz="3000" b="1" i="1" dirty="0"/>
              <a:t>equip</a:t>
            </a:r>
            <a:r>
              <a:rPr lang="en-CA" sz="3000" i="1" dirty="0"/>
              <a:t>, </a:t>
            </a:r>
            <a:r>
              <a:rPr lang="en-CA" sz="3000" b="1" i="1" dirty="0"/>
              <a:t>inspire</a:t>
            </a:r>
            <a:r>
              <a:rPr lang="en-CA" sz="3000" i="1" dirty="0"/>
              <a:t> and </a:t>
            </a:r>
            <a:r>
              <a:rPr lang="en-CA" sz="3000" b="1" i="1" dirty="0"/>
              <a:t>engage</a:t>
            </a:r>
            <a:r>
              <a:rPr lang="en-CA" sz="3000" i="1" dirty="0"/>
              <a:t> our people offering </a:t>
            </a:r>
            <a:r>
              <a:rPr lang="en-CA" sz="3000" i="1" dirty="0">
                <a:solidFill>
                  <a:schemeClr val="accent1">
                    <a:lumMod val="75000"/>
                  </a:schemeClr>
                </a:solidFill>
              </a:rPr>
              <a:t>compassion</a:t>
            </a:r>
            <a:r>
              <a:rPr lang="en-CA" sz="3000" i="1" dirty="0"/>
              <a:t>, </a:t>
            </a:r>
            <a:r>
              <a:rPr lang="en-CA" sz="3000" i="1" dirty="0">
                <a:solidFill>
                  <a:srgbClr val="7030A0"/>
                </a:solidFill>
              </a:rPr>
              <a:t>hope</a:t>
            </a:r>
            <a:r>
              <a:rPr lang="en-CA" sz="3000" i="1" dirty="0"/>
              <a:t> and </a:t>
            </a:r>
            <a:r>
              <a:rPr lang="en-CA" sz="3000" i="1" dirty="0">
                <a:solidFill>
                  <a:srgbClr val="C00000"/>
                </a:solidFill>
              </a:rPr>
              <a:t>love</a:t>
            </a:r>
            <a:r>
              <a:rPr lang="en-CA" sz="3000" i="1" dirty="0"/>
              <a:t> to the lost and vulnerable, </a:t>
            </a:r>
          </a:p>
          <a:p>
            <a:pPr marL="0" indent="0">
              <a:lnSpc>
                <a:spcPct val="100000"/>
              </a:lnSpc>
              <a:buNone/>
            </a:pPr>
            <a:r>
              <a:rPr lang="en-CA" sz="3000" i="1" dirty="0"/>
              <a:t>in Word and deed and through strategic partnerships.</a:t>
            </a:r>
            <a:endParaRPr lang="en-CA" sz="3000" dirty="0"/>
          </a:p>
          <a:p>
            <a:endParaRPr lang="en-CA" dirty="0"/>
          </a:p>
        </p:txBody>
      </p:sp>
      <p:pic>
        <p:nvPicPr>
          <p:cNvPr id="5" name="Picture 4">
            <a:extLst>
              <a:ext uri="{FF2B5EF4-FFF2-40B4-BE49-F238E27FC236}">
                <a16:creationId xmlns:a16="http://schemas.microsoft.com/office/drawing/2014/main" id="{BBE26BB7-AFBA-4840-8AC3-DBB8355371F4}"/>
              </a:ext>
            </a:extLst>
          </p:cNvPr>
          <p:cNvPicPr>
            <a:picLocks noChangeAspect="1"/>
          </p:cNvPicPr>
          <p:nvPr/>
        </p:nvPicPr>
        <p:blipFill rotWithShape="1">
          <a:blip r:embed="rId3">
            <a:extLst>
              <a:ext uri="{28A0092B-C50C-407E-A947-70E740481C1C}">
                <a14:useLocalDpi xmlns:a14="http://schemas.microsoft.com/office/drawing/2010/main" val="0"/>
              </a:ext>
            </a:extLst>
          </a:blip>
          <a:srcRect b="18165"/>
          <a:stretch/>
        </p:blipFill>
        <p:spPr>
          <a:xfrm>
            <a:off x="8074326" y="4032668"/>
            <a:ext cx="2033291" cy="2495909"/>
          </a:xfrm>
          <a:prstGeom prst="rect">
            <a:avLst/>
          </a:prstGeom>
        </p:spPr>
      </p:pic>
      <p:pic>
        <p:nvPicPr>
          <p:cNvPr id="7" name="Picture 6">
            <a:extLst>
              <a:ext uri="{FF2B5EF4-FFF2-40B4-BE49-F238E27FC236}">
                <a16:creationId xmlns:a16="http://schemas.microsoft.com/office/drawing/2014/main" id="{6BA9B178-4B58-4312-A3FD-EF9D9C0385EC}"/>
              </a:ext>
            </a:extLst>
          </p:cNvPr>
          <p:cNvPicPr>
            <a:picLocks noChangeAspect="1"/>
          </p:cNvPicPr>
          <p:nvPr/>
        </p:nvPicPr>
        <p:blipFill rotWithShape="1">
          <a:blip r:embed="rId4">
            <a:extLst>
              <a:ext uri="{28A0092B-C50C-407E-A947-70E740481C1C}">
                <a14:useLocalDpi xmlns:a14="http://schemas.microsoft.com/office/drawing/2010/main" val="0"/>
              </a:ext>
            </a:extLst>
          </a:blip>
          <a:srcRect t="1750" b="11723"/>
          <a:stretch/>
        </p:blipFill>
        <p:spPr>
          <a:xfrm>
            <a:off x="1425151" y="4032668"/>
            <a:ext cx="2163433" cy="2495910"/>
          </a:xfrm>
          <a:prstGeom prst="rect">
            <a:avLst/>
          </a:prstGeom>
        </p:spPr>
      </p:pic>
      <p:pic>
        <p:nvPicPr>
          <p:cNvPr id="9" name="Picture 8">
            <a:extLst>
              <a:ext uri="{FF2B5EF4-FFF2-40B4-BE49-F238E27FC236}">
                <a16:creationId xmlns:a16="http://schemas.microsoft.com/office/drawing/2014/main" id="{52617C2E-40ED-43D8-9805-AE563809C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155" y="4041280"/>
            <a:ext cx="3749615" cy="2495045"/>
          </a:xfrm>
          <a:prstGeom prst="rect">
            <a:avLst/>
          </a:prstGeom>
        </p:spPr>
      </p:pic>
    </p:spTree>
    <p:extLst>
      <p:ext uri="{BB962C8B-B14F-4D97-AF65-F5344CB8AC3E}">
        <p14:creationId xmlns:p14="http://schemas.microsoft.com/office/powerpoint/2010/main" val="120546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C33D-2536-43B8-8153-6A065BF71F5A}"/>
              </a:ext>
            </a:extLst>
          </p:cNvPr>
          <p:cNvSpPr>
            <a:spLocks noGrp="1"/>
          </p:cNvSpPr>
          <p:nvPr>
            <p:ph type="title"/>
          </p:nvPr>
        </p:nvSpPr>
        <p:spPr/>
        <p:txBody>
          <a:bodyPr>
            <a:normAutofit/>
          </a:bodyPr>
          <a:lstStyle/>
          <a:p>
            <a:r>
              <a:rPr lang="en-CA" sz="3600" b="1" dirty="0"/>
              <a:t>Living On Mission</a:t>
            </a:r>
          </a:p>
        </p:txBody>
      </p:sp>
      <p:sp>
        <p:nvSpPr>
          <p:cNvPr id="3" name="Content Placeholder 2">
            <a:extLst>
              <a:ext uri="{FF2B5EF4-FFF2-40B4-BE49-F238E27FC236}">
                <a16:creationId xmlns:a16="http://schemas.microsoft.com/office/drawing/2014/main" id="{D4BAEBA0-E9D1-45AE-BEE8-156F48578C33}"/>
              </a:ext>
            </a:extLst>
          </p:cNvPr>
          <p:cNvSpPr>
            <a:spLocks noGrp="1"/>
          </p:cNvSpPr>
          <p:nvPr>
            <p:ph idx="1"/>
          </p:nvPr>
        </p:nvSpPr>
        <p:spPr>
          <a:xfrm>
            <a:off x="838200" y="1597024"/>
            <a:ext cx="9064925" cy="4683459"/>
          </a:xfrm>
        </p:spPr>
        <p:txBody>
          <a:bodyPr/>
          <a:lstStyle/>
          <a:p>
            <a:r>
              <a:rPr lang="en-CA" sz="3000" dirty="0"/>
              <a:t>GOD is a missional God. He is on a rescue mission!</a:t>
            </a:r>
          </a:p>
          <a:p>
            <a:pPr>
              <a:lnSpc>
                <a:spcPct val="100000"/>
              </a:lnSpc>
            </a:pPr>
            <a:r>
              <a:rPr lang="en-CA" sz="3000" dirty="0"/>
              <a:t>Every 'follower of Jesus' is already assigned as a missionary or to be ‘on mission’ with Him. </a:t>
            </a:r>
          </a:p>
          <a:p>
            <a:pPr lvl="0">
              <a:lnSpc>
                <a:spcPct val="100000"/>
              </a:lnSpc>
            </a:pPr>
            <a:r>
              <a:rPr lang="en-CA" sz="3000" dirty="0"/>
              <a:t>2 things for every believer: </a:t>
            </a:r>
          </a:p>
          <a:p>
            <a:pPr marL="0" lvl="0" indent="0">
              <a:buNone/>
            </a:pPr>
            <a:r>
              <a:rPr lang="en-CA" sz="3000" dirty="0"/>
              <a:t>	-Love God and our neighbors (Matthew 22:37-39)</a:t>
            </a:r>
          </a:p>
          <a:p>
            <a:pPr marL="0" lvl="0" indent="0">
              <a:buNone/>
            </a:pPr>
            <a:r>
              <a:rPr lang="en-CA" sz="3000" dirty="0"/>
              <a:t>	-Tell people about Jesus (Matthew 28:18-20)</a:t>
            </a:r>
          </a:p>
          <a:p>
            <a:pPr>
              <a:lnSpc>
                <a:spcPct val="150000"/>
              </a:lnSpc>
            </a:pPr>
            <a:r>
              <a:rPr lang="en-CA" sz="3000" dirty="0"/>
              <a:t>Serving is a great way to do both of these!</a:t>
            </a:r>
          </a:p>
          <a:p>
            <a:pPr>
              <a:lnSpc>
                <a:spcPct val="150000"/>
              </a:lnSpc>
            </a:pPr>
            <a:r>
              <a:rPr lang="en-CA" sz="3000" dirty="0"/>
              <a:t>Blessed to be a Blessing!</a:t>
            </a:r>
          </a:p>
          <a:p>
            <a:endParaRPr lang="en-CA" dirty="0"/>
          </a:p>
        </p:txBody>
      </p:sp>
      <p:pic>
        <p:nvPicPr>
          <p:cNvPr id="4" name="Picture 3">
            <a:extLst>
              <a:ext uri="{FF2B5EF4-FFF2-40B4-BE49-F238E27FC236}">
                <a16:creationId xmlns:a16="http://schemas.microsoft.com/office/drawing/2014/main" id="{60C9E52A-2F83-49E1-B162-40FA612038FD}"/>
              </a:ext>
            </a:extLst>
          </p:cNvPr>
          <p:cNvPicPr>
            <a:picLocks noChangeAspect="1"/>
          </p:cNvPicPr>
          <p:nvPr/>
        </p:nvPicPr>
        <p:blipFill>
          <a:blip r:embed="rId2"/>
          <a:stretch>
            <a:fillRect/>
          </a:stretch>
        </p:blipFill>
        <p:spPr>
          <a:xfrm>
            <a:off x="9273846" y="1296384"/>
            <a:ext cx="2218606" cy="1258203"/>
          </a:xfrm>
          <a:prstGeom prst="rect">
            <a:avLst/>
          </a:prstGeom>
        </p:spPr>
      </p:pic>
      <p:pic>
        <p:nvPicPr>
          <p:cNvPr id="5" name="Picture 4">
            <a:extLst>
              <a:ext uri="{FF2B5EF4-FFF2-40B4-BE49-F238E27FC236}">
                <a16:creationId xmlns:a16="http://schemas.microsoft.com/office/drawing/2014/main" id="{3E1385CA-8250-4334-A43E-75F50A14BF0A}"/>
              </a:ext>
            </a:extLst>
          </p:cNvPr>
          <p:cNvPicPr>
            <a:picLocks noChangeAspect="1"/>
          </p:cNvPicPr>
          <p:nvPr/>
        </p:nvPicPr>
        <p:blipFill>
          <a:blip r:embed="rId3"/>
          <a:stretch>
            <a:fillRect/>
          </a:stretch>
        </p:blipFill>
        <p:spPr>
          <a:xfrm>
            <a:off x="9527155" y="3074703"/>
            <a:ext cx="2144296" cy="2848065"/>
          </a:xfrm>
          <a:prstGeom prst="rect">
            <a:avLst/>
          </a:prstGeom>
        </p:spPr>
      </p:pic>
    </p:spTree>
    <p:extLst>
      <p:ext uri="{BB962C8B-B14F-4D97-AF65-F5344CB8AC3E}">
        <p14:creationId xmlns:p14="http://schemas.microsoft.com/office/powerpoint/2010/main" val="33866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7C5C-9350-4A50-8232-70CEA7C5FCD4}"/>
              </a:ext>
            </a:extLst>
          </p:cNvPr>
          <p:cNvSpPr>
            <a:spLocks noGrp="1"/>
          </p:cNvSpPr>
          <p:nvPr>
            <p:ph type="title"/>
          </p:nvPr>
        </p:nvSpPr>
        <p:spPr/>
        <p:txBody>
          <a:bodyPr/>
          <a:lstStyle/>
          <a:p>
            <a:endParaRPr lang="en-CA" dirty="0"/>
          </a:p>
        </p:txBody>
      </p:sp>
      <p:pic>
        <p:nvPicPr>
          <p:cNvPr id="4" name="Trader's">
            <a:hlinkClick r:id="" action="ppaction://media"/>
            <a:extLst>
              <a:ext uri="{FF2B5EF4-FFF2-40B4-BE49-F238E27FC236}">
                <a16:creationId xmlns:a16="http://schemas.microsoft.com/office/drawing/2014/main" id="{FD050373-0FE8-488B-A8D7-5836F85642D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313" y="68314"/>
            <a:ext cx="11949373" cy="6721371"/>
          </a:xfrm>
        </p:spPr>
      </p:pic>
    </p:spTree>
    <p:extLst>
      <p:ext uri="{BB962C8B-B14F-4D97-AF65-F5344CB8AC3E}">
        <p14:creationId xmlns:p14="http://schemas.microsoft.com/office/powerpoint/2010/main" val="67086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38D4-E0F4-4471-B6AF-9410C7754A35}"/>
              </a:ext>
            </a:extLst>
          </p:cNvPr>
          <p:cNvSpPr>
            <a:spLocks noGrp="1"/>
          </p:cNvSpPr>
          <p:nvPr>
            <p:ph type="title"/>
          </p:nvPr>
        </p:nvSpPr>
        <p:spPr/>
        <p:txBody>
          <a:bodyPr/>
          <a:lstStyle/>
          <a:p>
            <a:r>
              <a:rPr lang="en-CA" dirty="0"/>
              <a:t> </a:t>
            </a:r>
            <a:r>
              <a:rPr lang="en-CA" sz="3600" b="1" dirty="0"/>
              <a:t>Being On Mission </a:t>
            </a:r>
          </a:p>
        </p:txBody>
      </p:sp>
      <p:sp>
        <p:nvSpPr>
          <p:cNvPr id="3" name="Content Placeholder 2">
            <a:extLst>
              <a:ext uri="{FF2B5EF4-FFF2-40B4-BE49-F238E27FC236}">
                <a16:creationId xmlns:a16="http://schemas.microsoft.com/office/drawing/2014/main" id="{D797BA82-6299-4BA4-AA99-8E8182CCB2E6}"/>
              </a:ext>
            </a:extLst>
          </p:cNvPr>
          <p:cNvSpPr>
            <a:spLocks noGrp="1"/>
          </p:cNvSpPr>
          <p:nvPr>
            <p:ph idx="1"/>
          </p:nvPr>
        </p:nvSpPr>
        <p:spPr/>
        <p:txBody>
          <a:bodyPr>
            <a:normAutofit/>
          </a:bodyPr>
          <a:lstStyle/>
          <a:p>
            <a:r>
              <a:rPr lang="en-CA" sz="3000" dirty="0"/>
              <a:t>We don’t pursue a “me, me focus”; we pursue Christ &amp; his Kingdom.</a:t>
            </a:r>
          </a:p>
          <a:p>
            <a:r>
              <a:rPr lang="en-CA" sz="3000" dirty="0"/>
              <a:t>Living out our faith, choosing to sacrifice; intentional with time, $, energy and skills</a:t>
            </a:r>
          </a:p>
          <a:p>
            <a:r>
              <a:rPr lang="en-CA" sz="3000" dirty="0"/>
              <a:t>Looking for specific ways to bring hope (Jesus) to desperate situations</a:t>
            </a:r>
          </a:p>
          <a:p>
            <a:r>
              <a:rPr lang="en-CA" sz="3000" dirty="0"/>
              <a:t>Our work and service is worship and brings glory to God as we offer what we have to him!</a:t>
            </a:r>
          </a:p>
        </p:txBody>
      </p:sp>
    </p:spTree>
    <p:extLst>
      <p:ext uri="{BB962C8B-B14F-4D97-AF65-F5344CB8AC3E}">
        <p14:creationId xmlns:p14="http://schemas.microsoft.com/office/powerpoint/2010/main" val="66925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4AEB-C3CC-4555-8F59-A3619C600858}"/>
              </a:ext>
            </a:extLst>
          </p:cNvPr>
          <p:cNvSpPr>
            <a:spLocks noGrp="1"/>
          </p:cNvSpPr>
          <p:nvPr>
            <p:ph type="title"/>
          </p:nvPr>
        </p:nvSpPr>
        <p:spPr/>
        <p:txBody>
          <a:bodyPr>
            <a:normAutofit/>
          </a:bodyPr>
          <a:lstStyle/>
          <a:p>
            <a:r>
              <a:rPr lang="en-CA" sz="3600" b="1" dirty="0"/>
              <a:t>Why Do We Serve?</a:t>
            </a:r>
          </a:p>
        </p:txBody>
      </p:sp>
      <p:sp>
        <p:nvSpPr>
          <p:cNvPr id="3" name="Content Placeholder 2">
            <a:extLst>
              <a:ext uri="{FF2B5EF4-FFF2-40B4-BE49-F238E27FC236}">
                <a16:creationId xmlns:a16="http://schemas.microsoft.com/office/drawing/2014/main" id="{BBA8C2CA-7714-46C3-B4DE-3A6A34B7F0C8}"/>
              </a:ext>
            </a:extLst>
          </p:cNvPr>
          <p:cNvSpPr>
            <a:spLocks noGrp="1"/>
          </p:cNvSpPr>
          <p:nvPr>
            <p:ph idx="1"/>
          </p:nvPr>
        </p:nvSpPr>
        <p:spPr>
          <a:xfrm>
            <a:off x="514710" y="1526575"/>
            <a:ext cx="11162580" cy="4351338"/>
          </a:xfrm>
        </p:spPr>
        <p:txBody>
          <a:bodyPr>
            <a:noAutofit/>
          </a:bodyPr>
          <a:lstStyle/>
          <a:p>
            <a:r>
              <a:rPr lang="en-CA" sz="3000" u="sng" dirty="0"/>
              <a:t>God commanded </a:t>
            </a:r>
            <a:r>
              <a:rPr lang="en-CA" sz="3000" dirty="0"/>
              <a:t>it: to show the world his love, hope and healing</a:t>
            </a:r>
          </a:p>
          <a:p>
            <a:pPr>
              <a:lnSpc>
                <a:spcPct val="150000"/>
              </a:lnSpc>
            </a:pPr>
            <a:r>
              <a:rPr lang="en-CA" sz="3000" u="sng" dirty="0"/>
              <a:t>Jesus modelled </a:t>
            </a:r>
            <a:r>
              <a:rPr lang="en-CA" sz="3000" dirty="0"/>
              <a:t>it: washing disciples feet, dying for our sins, etc. </a:t>
            </a:r>
          </a:p>
          <a:p>
            <a:pPr marL="0" indent="0">
              <a:lnSpc>
                <a:spcPct val="100000"/>
              </a:lnSpc>
              <a:buNone/>
            </a:pPr>
            <a:r>
              <a:rPr lang="en-CA" sz="3000" dirty="0"/>
              <a:t>Mark 10:45 explains, “</a:t>
            </a:r>
            <a:r>
              <a:rPr lang="en-CA" sz="3000" i="1" dirty="0">
                <a:solidFill>
                  <a:schemeClr val="accent1">
                    <a:lumMod val="75000"/>
                  </a:schemeClr>
                </a:solidFill>
              </a:rPr>
              <a:t>For even the Son of Man did not come to be served, but to serve, and to give his life as a ransom for many</a:t>
            </a:r>
            <a:r>
              <a:rPr lang="en-CA" sz="3000" i="1" dirty="0"/>
              <a:t>.” </a:t>
            </a:r>
            <a:endParaRPr lang="en-CA" sz="3000" dirty="0"/>
          </a:p>
          <a:p>
            <a:pPr marL="0" indent="0">
              <a:lnSpc>
                <a:spcPct val="100000"/>
              </a:lnSpc>
              <a:buNone/>
            </a:pPr>
            <a:r>
              <a:rPr lang="en-CA" sz="3000" dirty="0"/>
              <a:t> “</a:t>
            </a:r>
            <a:r>
              <a:rPr lang="en-CA" sz="3000" dirty="0">
                <a:solidFill>
                  <a:schemeClr val="accent6">
                    <a:lumMod val="75000"/>
                  </a:schemeClr>
                </a:solidFill>
              </a:rPr>
              <a:t>Jesus particularly delighted in spreading the good news among the hurting, the weak, and the poor. Hence, it is not surprising that throughout history God’s people have been commanded to follow their King’s footsteps into places of brokenness.” </a:t>
            </a:r>
            <a:r>
              <a:rPr lang="en-CA" sz="3000" i="1" dirty="0"/>
              <a:t>When Helping Hurts</a:t>
            </a:r>
            <a:endParaRPr lang="en-CA" sz="3000" dirty="0"/>
          </a:p>
          <a:p>
            <a:pPr marL="0" indent="0">
              <a:buNone/>
            </a:pPr>
            <a:r>
              <a:rPr lang="en-CA" sz="3000" dirty="0"/>
              <a:t> </a:t>
            </a:r>
            <a:endParaRPr lang="en-CA" sz="3000" i="1" dirty="0"/>
          </a:p>
        </p:txBody>
      </p:sp>
    </p:spTree>
    <p:extLst>
      <p:ext uri="{BB962C8B-B14F-4D97-AF65-F5344CB8AC3E}">
        <p14:creationId xmlns:p14="http://schemas.microsoft.com/office/powerpoint/2010/main" val="115987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81F8-6B59-4AFF-BA81-414EB08B2A98}"/>
              </a:ext>
            </a:extLst>
          </p:cNvPr>
          <p:cNvSpPr>
            <a:spLocks noGrp="1"/>
          </p:cNvSpPr>
          <p:nvPr>
            <p:ph type="title"/>
          </p:nvPr>
        </p:nvSpPr>
        <p:spPr/>
        <p:txBody>
          <a:bodyPr>
            <a:normAutofit/>
          </a:bodyPr>
          <a:lstStyle/>
          <a:p>
            <a:r>
              <a:rPr lang="en-CA" sz="3600" b="1" dirty="0"/>
              <a:t>Motivations to Serve</a:t>
            </a:r>
          </a:p>
        </p:txBody>
      </p:sp>
      <p:sp>
        <p:nvSpPr>
          <p:cNvPr id="5" name="TextBox 4">
            <a:extLst>
              <a:ext uri="{FF2B5EF4-FFF2-40B4-BE49-F238E27FC236}">
                <a16:creationId xmlns:a16="http://schemas.microsoft.com/office/drawing/2014/main" id="{F52FB023-D84B-441F-A3B4-C28ED80FEFE6}"/>
              </a:ext>
            </a:extLst>
          </p:cNvPr>
          <p:cNvSpPr txBox="1"/>
          <p:nvPr/>
        </p:nvSpPr>
        <p:spPr>
          <a:xfrm rot="20477698">
            <a:off x="1704455" y="2092556"/>
            <a:ext cx="2139677" cy="492443"/>
          </a:xfrm>
          <a:prstGeom prst="rect">
            <a:avLst/>
          </a:prstGeom>
          <a:noFill/>
        </p:spPr>
        <p:txBody>
          <a:bodyPr wrap="square" rtlCol="0">
            <a:spAutoFit/>
          </a:bodyPr>
          <a:lstStyle/>
          <a:p>
            <a:r>
              <a:rPr lang="en-CA" sz="2600" dirty="0">
                <a:solidFill>
                  <a:srgbClr val="C00000"/>
                </a:solidFill>
              </a:rPr>
              <a:t>To help others</a:t>
            </a:r>
          </a:p>
        </p:txBody>
      </p:sp>
      <p:sp>
        <p:nvSpPr>
          <p:cNvPr id="6" name="TextBox 5">
            <a:extLst>
              <a:ext uri="{FF2B5EF4-FFF2-40B4-BE49-F238E27FC236}">
                <a16:creationId xmlns:a16="http://schemas.microsoft.com/office/drawing/2014/main" id="{C6C07CC4-3BAD-446D-BD4A-6EB74455823C}"/>
              </a:ext>
            </a:extLst>
          </p:cNvPr>
          <p:cNvSpPr txBox="1"/>
          <p:nvPr/>
        </p:nvSpPr>
        <p:spPr>
          <a:xfrm rot="20787305">
            <a:off x="8147997" y="2705879"/>
            <a:ext cx="3193315" cy="492443"/>
          </a:xfrm>
          <a:prstGeom prst="rect">
            <a:avLst/>
          </a:prstGeom>
          <a:noFill/>
        </p:spPr>
        <p:txBody>
          <a:bodyPr wrap="square" rtlCol="0">
            <a:spAutoFit/>
          </a:bodyPr>
          <a:lstStyle/>
          <a:p>
            <a:r>
              <a:rPr lang="en-CA" sz="2600" dirty="0">
                <a:solidFill>
                  <a:schemeClr val="accent6">
                    <a:lumMod val="75000"/>
                  </a:schemeClr>
                </a:solidFill>
              </a:rPr>
              <a:t>To make a difference</a:t>
            </a:r>
          </a:p>
        </p:txBody>
      </p:sp>
      <p:sp>
        <p:nvSpPr>
          <p:cNvPr id="7" name="TextBox 6">
            <a:extLst>
              <a:ext uri="{FF2B5EF4-FFF2-40B4-BE49-F238E27FC236}">
                <a16:creationId xmlns:a16="http://schemas.microsoft.com/office/drawing/2014/main" id="{B1670B06-E9B6-484C-80EA-F4C3078DF798}"/>
              </a:ext>
            </a:extLst>
          </p:cNvPr>
          <p:cNvSpPr txBox="1"/>
          <p:nvPr/>
        </p:nvSpPr>
        <p:spPr>
          <a:xfrm rot="870100">
            <a:off x="4355379" y="5070317"/>
            <a:ext cx="2817962" cy="892552"/>
          </a:xfrm>
          <a:prstGeom prst="rect">
            <a:avLst/>
          </a:prstGeom>
          <a:noFill/>
        </p:spPr>
        <p:txBody>
          <a:bodyPr wrap="square" rtlCol="0">
            <a:spAutoFit/>
          </a:bodyPr>
          <a:lstStyle/>
          <a:p>
            <a:r>
              <a:rPr lang="en-CA" sz="2600" dirty="0">
                <a:solidFill>
                  <a:schemeClr val="accent4">
                    <a:lumMod val="75000"/>
                  </a:schemeClr>
                </a:solidFill>
              </a:rPr>
              <a:t>Gain points with God or others</a:t>
            </a:r>
          </a:p>
        </p:txBody>
      </p:sp>
      <p:sp>
        <p:nvSpPr>
          <p:cNvPr id="8" name="TextBox 7">
            <a:extLst>
              <a:ext uri="{FF2B5EF4-FFF2-40B4-BE49-F238E27FC236}">
                <a16:creationId xmlns:a16="http://schemas.microsoft.com/office/drawing/2014/main" id="{A321F003-B977-44C0-BF0E-4715A01D9646}"/>
              </a:ext>
            </a:extLst>
          </p:cNvPr>
          <p:cNvSpPr txBox="1"/>
          <p:nvPr/>
        </p:nvSpPr>
        <p:spPr>
          <a:xfrm rot="979530">
            <a:off x="3908987" y="2903382"/>
            <a:ext cx="2757022" cy="492443"/>
          </a:xfrm>
          <a:prstGeom prst="rect">
            <a:avLst/>
          </a:prstGeom>
          <a:noFill/>
        </p:spPr>
        <p:txBody>
          <a:bodyPr wrap="square" rtlCol="0">
            <a:spAutoFit/>
          </a:bodyPr>
          <a:lstStyle/>
          <a:p>
            <a:r>
              <a:rPr lang="en-CA" sz="2600" dirty="0">
                <a:solidFill>
                  <a:schemeClr val="tx2"/>
                </a:solidFill>
              </a:rPr>
              <a:t>To feel significance</a:t>
            </a:r>
          </a:p>
        </p:txBody>
      </p:sp>
      <p:sp>
        <p:nvSpPr>
          <p:cNvPr id="9" name="TextBox 8">
            <a:extLst>
              <a:ext uri="{FF2B5EF4-FFF2-40B4-BE49-F238E27FC236}">
                <a16:creationId xmlns:a16="http://schemas.microsoft.com/office/drawing/2014/main" id="{DEAF882C-FEDE-4A73-B3CB-19E5081E779B}"/>
              </a:ext>
            </a:extLst>
          </p:cNvPr>
          <p:cNvSpPr txBox="1"/>
          <p:nvPr/>
        </p:nvSpPr>
        <p:spPr>
          <a:xfrm rot="20530492">
            <a:off x="6944294" y="1194266"/>
            <a:ext cx="2380890" cy="1292662"/>
          </a:xfrm>
          <a:prstGeom prst="rect">
            <a:avLst/>
          </a:prstGeom>
          <a:noFill/>
        </p:spPr>
        <p:txBody>
          <a:bodyPr wrap="square" rtlCol="0">
            <a:spAutoFit/>
          </a:bodyPr>
          <a:lstStyle/>
          <a:p>
            <a:r>
              <a:rPr lang="en-CA" sz="2600" dirty="0">
                <a:solidFill>
                  <a:srgbClr val="7030A0"/>
                </a:solidFill>
              </a:rPr>
              <a:t>To be part of something noble</a:t>
            </a:r>
          </a:p>
        </p:txBody>
      </p:sp>
      <p:sp>
        <p:nvSpPr>
          <p:cNvPr id="10" name="TextBox 9">
            <a:extLst>
              <a:ext uri="{FF2B5EF4-FFF2-40B4-BE49-F238E27FC236}">
                <a16:creationId xmlns:a16="http://schemas.microsoft.com/office/drawing/2014/main" id="{BA9AF69B-77FE-40EF-9D3C-6B9F842B3A9A}"/>
              </a:ext>
            </a:extLst>
          </p:cNvPr>
          <p:cNvSpPr txBox="1"/>
          <p:nvPr/>
        </p:nvSpPr>
        <p:spPr>
          <a:xfrm rot="20343374">
            <a:off x="1254690" y="4619237"/>
            <a:ext cx="3875155" cy="492443"/>
          </a:xfrm>
          <a:prstGeom prst="rect">
            <a:avLst/>
          </a:prstGeom>
          <a:noFill/>
        </p:spPr>
        <p:txBody>
          <a:bodyPr wrap="square" rtlCol="0">
            <a:spAutoFit/>
          </a:bodyPr>
          <a:lstStyle/>
          <a:p>
            <a:r>
              <a:rPr lang="en-CA" sz="2600" dirty="0">
                <a:solidFill>
                  <a:srgbClr val="00B0F0"/>
                </a:solidFill>
              </a:rPr>
              <a:t>To feel good about oneself</a:t>
            </a:r>
          </a:p>
        </p:txBody>
      </p:sp>
      <p:sp>
        <p:nvSpPr>
          <p:cNvPr id="11" name="TextBox 10">
            <a:extLst>
              <a:ext uri="{FF2B5EF4-FFF2-40B4-BE49-F238E27FC236}">
                <a16:creationId xmlns:a16="http://schemas.microsoft.com/office/drawing/2014/main" id="{C892E048-EA83-4BA4-8DF1-609A149AC2D7}"/>
              </a:ext>
            </a:extLst>
          </p:cNvPr>
          <p:cNvSpPr txBox="1"/>
          <p:nvPr/>
        </p:nvSpPr>
        <p:spPr>
          <a:xfrm rot="899486">
            <a:off x="7458264" y="4219126"/>
            <a:ext cx="2938845" cy="1292662"/>
          </a:xfrm>
          <a:prstGeom prst="rect">
            <a:avLst/>
          </a:prstGeom>
          <a:noFill/>
        </p:spPr>
        <p:txBody>
          <a:bodyPr wrap="square" rtlCol="0">
            <a:spAutoFit/>
          </a:bodyPr>
          <a:lstStyle/>
          <a:p>
            <a:r>
              <a:rPr lang="en-CA" sz="2600" dirty="0">
                <a:solidFill>
                  <a:schemeClr val="tx2">
                    <a:lumMod val="75000"/>
                  </a:schemeClr>
                </a:solidFill>
              </a:rPr>
              <a:t>Out of guilt- ‘It’s what I am supposed to do’</a:t>
            </a:r>
          </a:p>
        </p:txBody>
      </p:sp>
    </p:spTree>
    <p:extLst>
      <p:ext uri="{BB962C8B-B14F-4D97-AF65-F5344CB8AC3E}">
        <p14:creationId xmlns:p14="http://schemas.microsoft.com/office/powerpoint/2010/main" val="39112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CB01546-0943-4596-A0FD-442D6A6C0B12}" vid="{D56BA366-52AA-4091-9C70-C179EB064E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7395</TotalTime>
  <Words>1104</Words>
  <Application>Microsoft Office PowerPoint</Application>
  <PresentationFormat>Widescreen</PresentationFormat>
  <Paragraphs>118</Paragraphs>
  <Slides>19</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Theme1</vt:lpstr>
      <vt:lpstr>Foundations: Serving</vt:lpstr>
      <vt:lpstr>PowerPoint Presentation</vt:lpstr>
      <vt:lpstr>Our Church</vt:lpstr>
      <vt:lpstr>Our Missions Department: </vt:lpstr>
      <vt:lpstr>Living On Mission</vt:lpstr>
      <vt:lpstr>PowerPoint Presentation</vt:lpstr>
      <vt:lpstr> Being On Mission </vt:lpstr>
      <vt:lpstr>Why Do We Serve?</vt:lpstr>
      <vt:lpstr>Motivations to Serve</vt:lpstr>
      <vt:lpstr>Motivation is Important but so is Our Posture</vt:lpstr>
      <vt:lpstr>Helping without Hurting – Principle 1</vt:lpstr>
      <vt:lpstr>Principle 1(cont)- Avoiding a god-complex</vt:lpstr>
      <vt:lpstr>Principle 2- How We See Poverty</vt:lpstr>
      <vt:lpstr>A New Way to See Poverty</vt:lpstr>
      <vt:lpstr>Double-Edged Sword </vt:lpstr>
      <vt:lpstr>Principle 3 – Who Really Benefits?</vt:lpstr>
      <vt:lpstr>Remember:</vt:lpstr>
      <vt:lpstr>Discussion Questions:</vt:lpstr>
      <vt:lpstr>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Minke</dc:creator>
  <cp:lastModifiedBy>Karli Harder</cp:lastModifiedBy>
  <cp:revision>42</cp:revision>
  <cp:lastPrinted>2021-05-28T15:31:20Z</cp:lastPrinted>
  <dcterms:created xsi:type="dcterms:W3CDTF">2021-05-27T17:38:21Z</dcterms:created>
  <dcterms:modified xsi:type="dcterms:W3CDTF">2021-06-01T21:35:40Z</dcterms:modified>
</cp:coreProperties>
</file>